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24"/>
  </p:notesMasterIdLst>
  <p:handoutMasterIdLst>
    <p:handoutMasterId r:id="rId25"/>
  </p:handoutMasterIdLst>
  <p:sldIdLst>
    <p:sldId id="287" r:id="rId2"/>
    <p:sldId id="326" r:id="rId3"/>
    <p:sldId id="355" r:id="rId4"/>
    <p:sldId id="358" r:id="rId5"/>
    <p:sldId id="276" r:id="rId6"/>
    <p:sldId id="359" r:id="rId7"/>
    <p:sldId id="282" r:id="rId8"/>
    <p:sldId id="386" r:id="rId9"/>
    <p:sldId id="283" r:id="rId10"/>
    <p:sldId id="383" r:id="rId11"/>
    <p:sldId id="295" r:id="rId12"/>
    <p:sldId id="384" r:id="rId13"/>
    <p:sldId id="304" r:id="rId14"/>
    <p:sldId id="382" r:id="rId15"/>
    <p:sldId id="385" r:id="rId16"/>
    <p:sldId id="312" r:id="rId17"/>
    <p:sldId id="263" r:id="rId18"/>
    <p:sldId id="318" r:id="rId19"/>
    <p:sldId id="357" r:id="rId20"/>
    <p:sldId id="388" r:id="rId21"/>
    <p:sldId id="328" r:id="rId22"/>
    <p:sldId id="360" r:id="rId23"/>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72"/>
    <p:restoredTop sz="83946"/>
  </p:normalViewPr>
  <p:slideViewPr>
    <p:cSldViewPr>
      <p:cViewPr>
        <p:scale>
          <a:sx n="190" d="100"/>
          <a:sy n="190" d="100"/>
        </p:scale>
        <p:origin x="128" y="14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8BDF711-BA75-C10B-4320-2A6EBFC98C8D}"/>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BA92314A-6195-C0E2-4F36-FD9A6FB8D192}"/>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B1A4A1BB-B1E6-B24A-A62F-5B9CFFE9EA6E}" type="datetimeFigureOut">
              <a:rPr lang="en-US" altLang="en-US"/>
              <a:pPr>
                <a:defRPr/>
              </a:pPr>
              <a:t>10/14/22</a:t>
            </a:fld>
            <a:endParaRPr lang="en-US" altLang="en-US"/>
          </a:p>
        </p:txBody>
      </p:sp>
      <p:sp>
        <p:nvSpPr>
          <p:cNvPr id="4" name="Footer Placeholder 3">
            <a:extLst>
              <a:ext uri="{FF2B5EF4-FFF2-40B4-BE49-F238E27FC236}">
                <a16:creationId xmlns:a16="http://schemas.microsoft.com/office/drawing/2014/main" id="{A38C1F8B-5BF4-8BB3-FEEE-B70952E47733}"/>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atin typeface="Arial" charset="0"/>
                <a:ea typeface="ＭＳ Ｐゴシック" charset="0"/>
                <a:cs typeface="ＭＳ Ｐゴシック" charset="0"/>
              </a:defRPr>
            </a:lvl1pPr>
          </a:lstStyle>
          <a:p>
            <a:pPr>
              <a:defRPr/>
            </a:pPr>
            <a:endParaRPr lang="en-US"/>
          </a:p>
        </p:txBody>
      </p:sp>
      <p:sp>
        <p:nvSpPr>
          <p:cNvPr id="5" name="Slide Number Placeholder 4">
            <a:extLst>
              <a:ext uri="{FF2B5EF4-FFF2-40B4-BE49-F238E27FC236}">
                <a16:creationId xmlns:a16="http://schemas.microsoft.com/office/drawing/2014/main" id="{8684D3A9-C43F-4AF2-EB76-6814727CF79A}"/>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E2886A15-D99B-D845-A516-7F13B35B85CF}"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jpeg>
</file>

<file path=ppt/media/image20.png>
</file>

<file path=ppt/media/image21.jpeg>
</file>

<file path=ppt/media/image2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99214F3-5791-3DE1-AB5A-1156D52AC32F}"/>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defRPr sz="1200">
                <a:latin typeface="Times" charset="0"/>
                <a:ea typeface="+mn-ea"/>
                <a:cs typeface="+mn-cs"/>
              </a:defRPr>
            </a:lvl1pPr>
          </a:lstStyle>
          <a:p>
            <a:pPr>
              <a:defRPr/>
            </a:pPr>
            <a:endParaRPr lang="en-US"/>
          </a:p>
        </p:txBody>
      </p:sp>
      <p:sp>
        <p:nvSpPr>
          <p:cNvPr id="106499" name="Rectangle 3">
            <a:extLst>
              <a:ext uri="{FF2B5EF4-FFF2-40B4-BE49-F238E27FC236}">
                <a16:creationId xmlns:a16="http://schemas.microsoft.com/office/drawing/2014/main" id="{99DD9B1B-FBB8-87E8-9DE9-AD632B0F16CC}"/>
              </a:ext>
            </a:extLst>
          </p:cNvPr>
          <p:cNvSpPr>
            <a:spLocks noGrp="1" noChangeArrowheads="1"/>
          </p:cNvSpPr>
          <p:nvPr>
            <p:ph type="dt" idx="1"/>
          </p:nvPr>
        </p:nvSpPr>
        <p:spPr bwMode="auto">
          <a:xfrm>
            <a:off x="388620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a:latin typeface="Times" charset="0"/>
                <a:ea typeface="+mn-ea"/>
                <a:cs typeface="+mn-cs"/>
              </a:defRPr>
            </a:lvl1pPr>
          </a:lstStyle>
          <a:p>
            <a:pPr>
              <a:defRPr/>
            </a:pPr>
            <a:endParaRPr lang="en-US"/>
          </a:p>
        </p:txBody>
      </p:sp>
      <p:sp>
        <p:nvSpPr>
          <p:cNvPr id="13316" name="Rectangle 4">
            <a:extLst>
              <a:ext uri="{FF2B5EF4-FFF2-40B4-BE49-F238E27FC236}">
                <a16:creationId xmlns:a16="http://schemas.microsoft.com/office/drawing/2014/main" id="{6530D261-1076-69FA-72E0-6AF9BF7153B3}"/>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6501" name="Rectangle 5">
            <a:extLst>
              <a:ext uri="{FF2B5EF4-FFF2-40B4-BE49-F238E27FC236}">
                <a16:creationId xmlns:a16="http://schemas.microsoft.com/office/drawing/2014/main" id="{6ECFB5D0-1E2C-63AE-2636-77DF5333983E}"/>
              </a:ext>
            </a:extLst>
          </p:cNvPr>
          <p:cNvSpPr>
            <a:spLocks noGrp="1" noChangeArrowheads="1"/>
          </p:cNvSpPr>
          <p:nvPr>
            <p:ph type="body" sz="quarter" idx="3"/>
          </p:nvPr>
        </p:nvSpPr>
        <p:spPr bwMode="auto">
          <a:xfrm>
            <a:off x="914400" y="4343400"/>
            <a:ext cx="50292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6502" name="Rectangle 6">
            <a:extLst>
              <a:ext uri="{FF2B5EF4-FFF2-40B4-BE49-F238E27FC236}">
                <a16:creationId xmlns:a16="http://schemas.microsoft.com/office/drawing/2014/main" id="{8DF221D1-2FBE-0AE7-D7B1-12BB41B070F9}"/>
              </a:ext>
            </a:extLst>
          </p:cNvPr>
          <p:cNvSpPr>
            <a:spLocks noGrp="1" noChangeArrowheads="1"/>
          </p:cNvSpPr>
          <p:nvPr>
            <p:ph type="ftr" sz="quarter" idx="4"/>
          </p:nvPr>
        </p:nvSpPr>
        <p:spPr bwMode="auto">
          <a:xfrm>
            <a:off x="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defRPr sz="1200">
                <a:latin typeface="Times" charset="0"/>
                <a:ea typeface="+mn-ea"/>
                <a:cs typeface="+mn-cs"/>
              </a:defRPr>
            </a:lvl1pPr>
          </a:lstStyle>
          <a:p>
            <a:pPr>
              <a:defRPr/>
            </a:pPr>
            <a:endParaRPr lang="en-US"/>
          </a:p>
        </p:txBody>
      </p:sp>
      <p:sp>
        <p:nvSpPr>
          <p:cNvPr id="106503" name="Rectangle 7">
            <a:extLst>
              <a:ext uri="{FF2B5EF4-FFF2-40B4-BE49-F238E27FC236}">
                <a16:creationId xmlns:a16="http://schemas.microsoft.com/office/drawing/2014/main" id="{2369572D-56EA-D29F-4FD4-454831A03D26}"/>
              </a:ext>
            </a:extLst>
          </p:cNvPr>
          <p:cNvSpPr>
            <a:spLocks noGrp="1" noChangeArrowheads="1"/>
          </p:cNvSpPr>
          <p:nvPr>
            <p:ph type="sldNum" sz="quarter" idx="5"/>
          </p:nvPr>
        </p:nvSpPr>
        <p:spPr bwMode="auto">
          <a:xfrm>
            <a:off x="388620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pitchFamily="2" charset="0"/>
              </a:defRPr>
            </a:lvl1pPr>
          </a:lstStyle>
          <a:p>
            <a:pPr>
              <a:defRPr/>
            </a:pPr>
            <a:fld id="{73FDFC2D-3053-804A-8775-159F9F6264FA}"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a:extLst>
              <a:ext uri="{FF2B5EF4-FFF2-40B4-BE49-F238E27FC236}">
                <a16:creationId xmlns:a16="http://schemas.microsoft.com/office/drawing/2014/main" id="{0FFB51A2-4715-9090-888B-F64CE9B5B619}"/>
              </a:ext>
            </a:extLst>
          </p:cNvPr>
          <p:cNvSpPr>
            <a:spLocks noGrp="1" noRot="1" noChangeAspect="1" noChangeArrowheads="1" noTextEdit="1"/>
          </p:cNvSpPr>
          <p:nvPr>
            <p:ph type="sldImg"/>
          </p:nvPr>
        </p:nvSpPr>
        <p:spPr>
          <a:ln/>
        </p:spPr>
      </p:sp>
      <p:sp>
        <p:nvSpPr>
          <p:cNvPr id="52226" name="Notes Placeholder 2">
            <a:extLst>
              <a:ext uri="{FF2B5EF4-FFF2-40B4-BE49-F238E27FC236}">
                <a16:creationId xmlns:a16="http://schemas.microsoft.com/office/drawing/2014/main" id="{5DA31786-FB06-A0B7-C301-F9FD4DB67466}"/>
              </a:ext>
            </a:extLst>
          </p:cNvPr>
          <p:cNvSpPr>
            <a:spLocks noGrp="1" noChangeArrowheads="1"/>
          </p:cNvSpPr>
          <p:nvPr>
            <p:ph type="body" idx="1"/>
          </p:nvPr>
        </p:nvSpPr>
        <p:spPr>
          <a:noFill/>
        </p:spPr>
        <p:txBody>
          <a:bodyPr/>
          <a:lstStyle/>
          <a:p>
            <a:r>
              <a:rPr lang="en-US" altLang="en-US" b="1">
                <a:latin typeface="Times" pitchFamily="2" charset="0"/>
                <a:ea typeface="ＭＳ Ｐゴシック" panose="020B0600070205080204" pitchFamily="34" charset="-128"/>
              </a:rPr>
              <a:t>FIGURE 5.16  Influence of the postsynaptic membrane potential on end plate currents.</a:t>
            </a:r>
            <a:r>
              <a:rPr lang="en-US" altLang="en-US">
                <a:latin typeface="Times" pitchFamily="2" charset="0"/>
                <a:ea typeface="ＭＳ Ｐゴシック" panose="020B0600070205080204" pitchFamily="34" charset="-128"/>
              </a:rPr>
              <a:t> (A) A postsynaptic muscle fiber is voltage clamped using two electrodes, while the presynaptic neuron is electrically stimulated to cause the release of ACh from presynaptic terminals. This experimental arrangement allows the recording of EPCs produced by ACh. (B) Amplitude and time course of EPCs generated by stimulating the presynaptic motor neuron while the postsynaptic cell is voltage clamped at four different membrane potentials. (C) The relationship between the peak amplitude of EPCs and postsynaptic membrane potential is nearly linear, with a reversal potential (the voltage at which the direction of the current changes from inward to outward) close to 0 mV. Also indicated on this graph are the equilibrium potentials of Na</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K</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and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ions. (D) The identity of the ions permeating postsynaptic receptors is revealed by the reversal potential (</a:t>
            </a:r>
            <a:r>
              <a:rPr lang="en-US" altLang="en-US" i="1">
                <a:latin typeface="Times" pitchFamily="2" charset="0"/>
                <a:ea typeface="ＭＳ Ｐゴシック" panose="020B0600070205080204" pitchFamily="34" charset="-128"/>
              </a:rPr>
              <a:t>E</a:t>
            </a:r>
            <a:r>
              <a:rPr lang="en-US" altLang="en-US" baseline="-25000">
                <a:latin typeface="Times" pitchFamily="2" charset="0"/>
                <a:ea typeface="ＭＳ Ｐゴシック" panose="020B0600070205080204" pitchFamily="34" charset="-128"/>
              </a:rPr>
              <a:t>rev</a:t>
            </a:r>
            <a:r>
              <a:rPr lang="en-US" altLang="en-US">
                <a:latin typeface="Times" pitchFamily="2" charset="0"/>
                <a:ea typeface="ＭＳ Ｐゴシック" panose="020B0600070205080204" pitchFamily="34" charset="-128"/>
              </a:rPr>
              <a:t>). Activation of postsynaptic channels permeable only to K</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(yellow) results in currents reversing at </a:t>
            </a:r>
            <a:r>
              <a:rPr lang="en-US" altLang="en-US" i="1">
                <a:latin typeface="Times" pitchFamily="2" charset="0"/>
                <a:ea typeface="ＭＳ Ｐゴシック" panose="020B0600070205080204" pitchFamily="34" charset="-128"/>
              </a:rPr>
              <a:t>E</a:t>
            </a:r>
            <a:r>
              <a:rPr lang="en-US" altLang="en-US" baseline="-25000">
                <a:latin typeface="Times" pitchFamily="2" charset="0"/>
                <a:ea typeface="ＭＳ Ｐゴシック" panose="020B0600070205080204" pitchFamily="34" charset="-128"/>
              </a:rPr>
              <a:t>K</a:t>
            </a:r>
            <a:r>
              <a:rPr lang="en-US" altLang="en-US">
                <a:latin typeface="Times" pitchFamily="2" charset="0"/>
                <a:ea typeface="ＭＳ Ｐゴシック" panose="020B0600070205080204" pitchFamily="34" charset="-128"/>
              </a:rPr>
              <a:t>, near –100 mV, while activation of postsynaptic Na</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channels results in currents reversing at </a:t>
            </a:r>
            <a:r>
              <a:rPr lang="en-US" altLang="en-US" i="1">
                <a:latin typeface="Times" pitchFamily="2" charset="0"/>
                <a:ea typeface="ＭＳ Ｐゴシック" panose="020B0600070205080204" pitchFamily="34" charset="-128"/>
              </a:rPr>
              <a:t>E</a:t>
            </a:r>
            <a:r>
              <a:rPr lang="en-US" altLang="en-US" baseline="-25000">
                <a:latin typeface="Times" pitchFamily="2" charset="0"/>
                <a:ea typeface="ＭＳ Ｐゴシック" panose="020B0600070205080204" pitchFamily="34" charset="-128"/>
              </a:rPr>
              <a:t>Na</a:t>
            </a:r>
            <a:r>
              <a:rPr lang="en-US" altLang="en-US">
                <a:latin typeface="Times" pitchFamily="2" charset="0"/>
                <a:ea typeface="ＭＳ Ｐゴシック" panose="020B0600070205080204" pitchFamily="34" charset="-128"/>
              </a:rPr>
              <a:t>, near +70 mV (red).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-selective currents reverse at</a:t>
            </a:r>
            <a:r>
              <a:rPr lang="en-US" altLang="en-US" i="1">
                <a:latin typeface="Times" pitchFamily="2" charset="0"/>
                <a:ea typeface="ＭＳ Ｐゴシック" panose="020B0600070205080204" pitchFamily="34" charset="-128"/>
              </a:rPr>
              <a:t> E</a:t>
            </a:r>
            <a:r>
              <a:rPr lang="en-US" altLang="en-US" baseline="-25000">
                <a:latin typeface="Times" pitchFamily="2" charset="0"/>
                <a:ea typeface="ＭＳ Ｐゴシック" panose="020B0600070205080204" pitchFamily="34" charset="-128"/>
              </a:rPr>
              <a:t>Cl</a:t>
            </a:r>
            <a:r>
              <a:rPr lang="en-US" altLang="en-US">
                <a:latin typeface="Times" pitchFamily="2" charset="0"/>
                <a:ea typeface="ＭＳ Ｐゴシック" panose="020B0600070205080204" pitchFamily="34" charset="-128"/>
              </a:rPr>
              <a:t>, near –50 mV (green). (A–C after Takeuchi and Takeuchi, 1960.)</a:t>
            </a:r>
          </a:p>
        </p:txBody>
      </p:sp>
      <p:sp>
        <p:nvSpPr>
          <p:cNvPr id="52227" name="Slide Number Placeholder 3">
            <a:extLst>
              <a:ext uri="{FF2B5EF4-FFF2-40B4-BE49-F238E27FC236}">
                <a16:creationId xmlns:a16="http://schemas.microsoft.com/office/drawing/2014/main" id="{24AC516B-0D52-142B-3583-B30464271A61}"/>
              </a:ext>
            </a:extLst>
          </p:cNvPr>
          <p:cNvSpPr>
            <a:spLocks noGrp="1"/>
          </p:cNvSpPr>
          <p:nvPr>
            <p:ph type="sldNum" sz="quarter" idx="5"/>
          </p:nvPr>
        </p:nvSpPr>
        <p:spPr>
          <a:noFill/>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B40F8B04-7F54-764F-9B8D-9A4EE6C02E39}" type="slidenum">
              <a:rPr lang="en-US" altLang="en-US" sz="1200">
                <a:latin typeface="Times" pitchFamily="2" charset="0"/>
              </a:rPr>
              <a:pPr/>
              <a:t>2</a:t>
            </a:fld>
            <a:endParaRPr lang="en-US" altLang="en-US" sz="1200">
              <a:latin typeface="Times" pitchFamily="2"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a:extLst>
              <a:ext uri="{FF2B5EF4-FFF2-40B4-BE49-F238E27FC236}">
                <a16:creationId xmlns:a16="http://schemas.microsoft.com/office/drawing/2014/main" id="{C57BAB68-1AA4-2EAE-C44B-5BD9E1AB915D}"/>
              </a:ext>
            </a:extLst>
          </p:cNvPr>
          <p:cNvSpPr>
            <a:spLocks noGrp="1" noRot="1" noChangeAspect="1" noChangeArrowheads="1" noTextEdit="1"/>
          </p:cNvSpPr>
          <p:nvPr>
            <p:ph type="sldImg"/>
          </p:nvPr>
        </p:nvSpPr>
        <p:spPr>
          <a:ln/>
        </p:spPr>
      </p:sp>
      <p:sp>
        <p:nvSpPr>
          <p:cNvPr id="29698" name="Notes Placeholder 2">
            <a:extLst>
              <a:ext uri="{FF2B5EF4-FFF2-40B4-BE49-F238E27FC236}">
                <a16:creationId xmlns:a16="http://schemas.microsoft.com/office/drawing/2014/main" id="{6FB68560-160F-9E78-A066-587B021527A0}"/>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6.6  Postsynaptic responses mediated by ionotropic glutamate receptors.</a:t>
            </a:r>
            <a:r>
              <a:rPr lang="en-US" altLang="en-US">
                <a:latin typeface="Times" pitchFamily="2" charset="0"/>
                <a:ea typeface="ＭＳ Ｐゴシック" panose="020B0600070205080204" pitchFamily="34" charset="-128"/>
              </a:rPr>
              <a:t> (A) Contributions of AMPA and NMDA receptors to EPSCs at a synapse between a presynaptic pyramidal cell and a postsynaptic interneuron in the visual cortex. Blocking NMDA receptors reveals a large and fast EPSC mediated by AMPA receptors, while blocking AMPA receptors reveals a slower EPSC component mediated by NMDA receptors. (B) Contributions of AMPA and kainate receptors to miniature EPSCs at the excitatory synapse formed between mossy fibers and CA3 pyramidal cells in the hippocampus. Pharmacological antagonists reveal that the component of EPSCs mediated by AMPA receptors is larger and decays faster than that mediated by kainate receptors. (A after Watanabe et al., 2005; B from Mott et al., 2008.)</a:t>
            </a:r>
          </a:p>
        </p:txBody>
      </p:sp>
      <p:sp>
        <p:nvSpPr>
          <p:cNvPr id="29699" name="Slide Number Placeholder 3">
            <a:extLst>
              <a:ext uri="{FF2B5EF4-FFF2-40B4-BE49-F238E27FC236}">
                <a16:creationId xmlns:a16="http://schemas.microsoft.com/office/drawing/2014/main" id="{47957874-882F-8738-9FF0-D81590744230}"/>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10A21876-3978-7D47-BB68-B0D1E2545F84}" type="slidenum">
              <a:rPr lang="en-US" altLang="en-US" sz="1200" smtClean="0">
                <a:latin typeface="Times" pitchFamily="2" charset="0"/>
              </a:rPr>
              <a:pPr/>
              <a:t>11</a:t>
            </a:fld>
            <a:endParaRPr lang="en-US" altLang="en-US" sz="1200">
              <a:latin typeface="Times" pitchFamily="2"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a:extLst>
              <a:ext uri="{FF2B5EF4-FFF2-40B4-BE49-F238E27FC236}">
                <a16:creationId xmlns:a16="http://schemas.microsoft.com/office/drawing/2014/main" id="{C94AB714-E80A-1C36-DE05-10DF83E90AED}"/>
              </a:ext>
            </a:extLst>
          </p:cNvPr>
          <p:cNvSpPr>
            <a:spLocks noGrp="1" noRot="1" noChangeAspect="1" noChangeArrowheads="1" noTextEdit="1"/>
          </p:cNvSpPr>
          <p:nvPr>
            <p:ph type="sldImg"/>
          </p:nvPr>
        </p:nvSpPr>
        <p:spPr>
          <a:ln/>
        </p:spPr>
      </p:sp>
      <p:sp>
        <p:nvSpPr>
          <p:cNvPr id="31746" name="Notes Placeholder 2">
            <a:extLst>
              <a:ext uri="{FF2B5EF4-FFF2-40B4-BE49-F238E27FC236}">
                <a16:creationId xmlns:a16="http://schemas.microsoft.com/office/drawing/2014/main" id="{DB46C825-3AB5-9B7A-3EDD-4C1E9182D1B2}"/>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6.7  Structure of the AMPA receptor.</a:t>
            </a:r>
            <a:r>
              <a:rPr lang="en-US" altLang="en-US">
                <a:latin typeface="Times" pitchFamily="2" charset="0"/>
                <a:ea typeface="ＭＳ Ｐゴシック" panose="020B0600070205080204" pitchFamily="34" charset="-128"/>
              </a:rPr>
              <a:t> (A) Domain structure of an AMPA receptor subunit. The largest part of each subunit is extracellular and consists of two domains, the amino-terminal domain (ATD) and the ligand-binding domain (LBD). In addition, a transmembrane domain (TMD) forms part of the ion channel pore, and an intracellular carboxyl-terminal domain (CTD) connects the receptor to intracellular proteins. (B–D) Crystallographic structure of the AMPA receptor. Each of the four subunits is indicated in a different color. (B) From this perspective, the Y shape of the AMPA receptor is evident. (C) After rotating the receptor 90 degrees, the asymmetrical dimensions of the receptor are evident. One ligand-binding domain is visible and is occupied by an antagonist drug (circled). (D) Cross-section views of the AMPA receptor at two different positions (gray arrows) reveal the spatial relationships between subunits and also illustrate the changes in shape that occur along the length of the receptor. (E) Model for gating of the AMPA receptor by glutamate. The transmembrane domain (blue helices) and part of the extracellular ligand-binding domain are shown. Binding of glutamate closes the clamshell structure of the ligand-binding domain (side arrows), leading to movement of the gate helices that opens the channel pore. (A,E from Traynelis et al., 2010; B–D from Sobolevsky et al., 2009.)</a:t>
            </a:r>
          </a:p>
        </p:txBody>
      </p:sp>
      <p:sp>
        <p:nvSpPr>
          <p:cNvPr id="31747" name="Slide Number Placeholder 3">
            <a:extLst>
              <a:ext uri="{FF2B5EF4-FFF2-40B4-BE49-F238E27FC236}">
                <a16:creationId xmlns:a16="http://schemas.microsoft.com/office/drawing/2014/main" id="{6036AEAD-2D2E-9833-7DBF-77662AC870A1}"/>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464DFEF-4F5A-BD42-AA6F-2B493063BB7D}" type="slidenum">
              <a:rPr lang="en-US" altLang="en-US" sz="1200" smtClean="0">
                <a:latin typeface="Times" pitchFamily="2" charset="0"/>
              </a:rPr>
              <a:pPr/>
              <a:t>12</a:t>
            </a:fld>
            <a:endParaRPr lang="en-US" altLang="en-US" sz="1200">
              <a:latin typeface="Times" pitchFamily="2"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94A27A10-A0A5-7A8D-D5D5-E626249E61BC}"/>
              </a:ext>
            </a:extLst>
          </p:cNvPr>
          <p:cNvSpPr>
            <a:spLocks noGrp="1" noRot="1" noChangeAspect="1" noChangeArrowheads="1" noTextEdit="1"/>
          </p:cNvSpPr>
          <p:nvPr>
            <p:ph type="sldImg"/>
          </p:nvPr>
        </p:nvSpPr>
        <p:spPr>
          <a:ln/>
        </p:spPr>
      </p:sp>
      <p:sp>
        <p:nvSpPr>
          <p:cNvPr id="33794" name="Notes Placeholder 2">
            <a:extLst>
              <a:ext uri="{FF2B5EF4-FFF2-40B4-BE49-F238E27FC236}">
                <a16:creationId xmlns:a16="http://schemas.microsoft.com/office/drawing/2014/main" id="{740C9145-3256-F176-F6E2-4860D57B8F34}"/>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6.8  Function and structure of the NMDA receptor.</a:t>
            </a:r>
            <a:r>
              <a:rPr lang="en-US" altLang="en-US">
                <a:latin typeface="Times" pitchFamily="2" charset="0"/>
                <a:ea typeface="ＭＳ Ｐゴシック" panose="020B0600070205080204" pitchFamily="34" charset="-128"/>
              </a:rPr>
              <a:t> (A) Voltage-dependent block of the NMDA receptor pore by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At hyperpolarized potentials,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resides within the channel pore and blocks it (left). Depolarization of the membrane potential pushes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out of the pore, so that current can flow through the NMDA receptor. (B) Voltage dependence of current flowing through NMDA receptors activated by glutamate. In the presence of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(red),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block of the channel pore prevents current flow at hyperpolarized membrane potentials. If extracellular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is removed, there is no block of the channel pore. (C–E) Crystallographic structure of the NMDA receptor. Each of the four subunits is indicated in a different color: GluN1 subunits are orange and yellow, GluN2 subunits cyan and purple. (C) The structure of the NMDA receptor is similar to that of the AMPA receptor, with an amino-terminal domain, ligand-binding domain, transmembrane domain, and carboxyl-terminal domain. The ligand-binding domain of GluN2A binds to glutamate (green spheres), while the ligand-binding domain of GluN1 binds to the co-agonist, glycine (green spheres). (D) Rotating the receptor 90 degrees reveals the location of the putative binding site for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(E) Close-up view of the putative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binding site (red and green mesh) in the extracellular vestibule of the receptor. (F) Model for gating of NMDA receptors. Proposed movements (arrows) of the amino-terminal domain and ligand-binding domain regions of the receptor when bound to antagonists, such as DCKA and D-APV (left), or agonists (glycine and glutamate, right). (C–E from Karakas and Furukawa, 2014; F from Zhu et al., 2016.)</a:t>
            </a:r>
          </a:p>
        </p:txBody>
      </p:sp>
      <p:sp>
        <p:nvSpPr>
          <p:cNvPr id="33795" name="Slide Number Placeholder 3">
            <a:extLst>
              <a:ext uri="{FF2B5EF4-FFF2-40B4-BE49-F238E27FC236}">
                <a16:creationId xmlns:a16="http://schemas.microsoft.com/office/drawing/2014/main" id="{5A15528F-B874-8AF1-A1D3-3A3F0CE7F48C}"/>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AF94252-35CD-034D-9151-8356B7B83015}" type="slidenum">
              <a:rPr lang="en-US" altLang="en-US" sz="1200" smtClean="0">
                <a:latin typeface="Times" pitchFamily="2" charset="0"/>
              </a:rPr>
              <a:pPr/>
              <a:t>13</a:t>
            </a:fld>
            <a:endParaRPr lang="en-US" altLang="en-US" sz="1200">
              <a:latin typeface="Times" pitchFamily="2"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a:extLst>
              <a:ext uri="{FF2B5EF4-FFF2-40B4-BE49-F238E27FC236}">
                <a16:creationId xmlns:a16="http://schemas.microsoft.com/office/drawing/2014/main" id="{7132F93E-27C3-C0F5-F7DC-6356685FBDA5}"/>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defTabSz="966788">
              <a:spcBef>
                <a:spcPct val="30000"/>
              </a:spcBef>
              <a:defRPr sz="1200">
                <a:solidFill>
                  <a:schemeClr val="tx1"/>
                </a:solidFill>
                <a:latin typeface="Times" pitchFamily="2" charset="0"/>
                <a:ea typeface="ＭＳ Ｐゴシック" panose="020B0600070205080204" pitchFamily="34" charset="-128"/>
              </a:defRPr>
            </a:lvl1pPr>
            <a:lvl2pPr marL="742950" indent="-285750" defTabSz="966788">
              <a:spcBef>
                <a:spcPct val="30000"/>
              </a:spcBef>
              <a:defRPr sz="1200">
                <a:solidFill>
                  <a:schemeClr val="tx1"/>
                </a:solidFill>
                <a:latin typeface="Times" pitchFamily="2" charset="0"/>
                <a:ea typeface="ＭＳ Ｐゴシック" panose="020B0600070205080204" pitchFamily="34" charset="-128"/>
              </a:defRPr>
            </a:lvl2pPr>
            <a:lvl3pPr marL="1143000" indent="-228600" defTabSz="966788">
              <a:spcBef>
                <a:spcPct val="30000"/>
              </a:spcBef>
              <a:defRPr sz="1200">
                <a:solidFill>
                  <a:schemeClr val="tx1"/>
                </a:solidFill>
                <a:latin typeface="Times" pitchFamily="2" charset="0"/>
                <a:ea typeface="ＭＳ Ｐゴシック" panose="020B0600070205080204" pitchFamily="34" charset="-128"/>
              </a:defRPr>
            </a:lvl3pPr>
            <a:lvl4pPr marL="1600200" indent="-228600" defTabSz="966788">
              <a:spcBef>
                <a:spcPct val="30000"/>
              </a:spcBef>
              <a:defRPr sz="1200">
                <a:solidFill>
                  <a:schemeClr val="tx1"/>
                </a:solidFill>
                <a:latin typeface="Times" pitchFamily="2" charset="0"/>
                <a:ea typeface="ＭＳ Ｐゴシック" panose="020B0600070205080204" pitchFamily="34" charset="-128"/>
              </a:defRPr>
            </a:lvl4pPr>
            <a:lvl5pPr marL="2057400" indent="-228600" defTabSz="966788">
              <a:spcBef>
                <a:spcPct val="30000"/>
              </a:spcBef>
              <a:defRPr sz="1200">
                <a:solidFill>
                  <a:schemeClr val="tx1"/>
                </a:solidFill>
                <a:latin typeface="Times" pitchFamily="2" charset="0"/>
                <a:ea typeface="ＭＳ Ｐゴシック" panose="020B0600070205080204" pitchFamily="34" charset="-128"/>
              </a:defRPr>
            </a:lvl5pPr>
            <a:lvl6pPr marL="25146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6pPr>
            <a:lvl7pPr marL="29718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7pPr>
            <a:lvl8pPr marL="34290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8pPr>
            <a:lvl9pPr marL="38862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9pPr>
          </a:lstStyle>
          <a:p>
            <a:pPr>
              <a:spcBef>
                <a:spcPct val="0"/>
              </a:spcBef>
            </a:pPr>
            <a:fld id="{09901703-BCB0-A441-B9A2-2BB10CA0F116}" type="slidenum">
              <a:rPr lang="en-US" altLang="en-US" sz="1300" smtClean="0"/>
              <a:pPr>
                <a:spcBef>
                  <a:spcPct val="0"/>
                </a:spcBef>
              </a:pPr>
              <a:t>14</a:t>
            </a:fld>
            <a:endParaRPr lang="en-US" altLang="en-US" sz="1300"/>
          </a:p>
        </p:txBody>
      </p:sp>
      <p:sp>
        <p:nvSpPr>
          <p:cNvPr id="35842" name="Rectangle 2">
            <a:extLst>
              <a:ext uri="{FF2B5EF4-FFF2-40B4-BE49-F238E27FC236}">
                <a16:creationId xmlns:a16="http://schemas.microsoft.com/office/drawing/2014/main" id="{68AF7C41-FB65-0D80-4627-7526C5D95CEA}"/>
              </a:ext>
            </a:extLst>
          </p:cNvPr>
          <p:cNvSpPr>
            <a:spLocks noGrp="1" noRot="1" noChangeAspect="1" noChangeArrowheads="1" noTextEdit="1"/>
          </p:cNvSpPr>
          <p:nvPr>
            <p:ph type="sldImg"/>
          </p:nvPr>
        </p:nvSpPr>
        <p:spPr>
          <a:ln/>
        </p:spPr>
      </p:sp>
      <p:sp>
        <p:nvSpPr>
          <p:cNvPr id="40964" name="Rectangle 3">
            <a:extLst>
              <a:ext uri="{FF2B5EF4-FFF2-40B4-BE49-F238E27FC236}">
                <a16:creationId xmlns:a16="http://schemas.microsoft.com/office/drawing/2014/main" id="{FCA58276-CD1C-3BE5-C405-1F3A571126C4}"/>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a:extLst>
              <a:ext uri="{FF2B5EF4-FFF2-40B4-BE49-F238E27FC236}">
                <a16:creationId xmlns:a16="http://schemas.microsoft.com/office/drawing/2014/main" id="{435DB984-9C6D-9C01-FDF4-45ECAFCAD952}"/>
              </a:ext>
            </a:extLst>
          </p:cNvPr>
          <p:cNvSpPr>
            <a:spLocks noGrp="1" noRot="1" noChangeAspect="1" noChangeArrowheads="1" noTextEdit="1"/>
          </p:cNvSpPr>
          <p:nvPr>
            <p:ph type="sldImg"/>
          </p:nvPr>
        </p:nvSpPr>
        <p:spPr>
          <a:ln/>
        </p:spPr>
      </p:sp>
      <p:sp>
        <p:nvSpPr>
          <p:cNvPr id="39938" name="Notes Placeholder 2">
            <a:extLst>
              <a:ext uri="{FF2B5EF4-FFF2-40B4-BE49-F238E27FC236}">
                <a16:creationId xmlns:a16="http://schemas.microsoft.com/office/drawing/2014/main" id="{CC1004A9-2E22-FF52-2C23-BA97F8D96C1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6.10  Synthesis, release, and reuptake of the inhibitory neurotransmitters GABA and glycine.</a:t>
            </a:r>
            <a:r>
              <a:rPr lang="en-US" altLang="en-US">
                <a:latin typeface="Times" pitchFamily="2" charset="0"/>
                <a:ea typeface="ＭＳ Ｐゴシック" panose="020B0600070205080204" pitchFamily="34" charset="-128"/>
              </a:rPr>
              <a:t> (A) GABA is synthesized from glutamate by the enzyme glutamic acid decarboxylase, which requires pyridoxal phosphate. (B) Glycine can be synthesized by several metabolic pathways; in the brain, the major precursor is serine. High-affinity transporters terminate the actions of these transmitters and return GABA or glycine to the synaptic terminals for reuse, with both transmitters being loaded into synaptic vesicles via the vesicular inhibitory amino acid transporter (VIAAT).</a:t>
            </a:r>
          </a:p>
        </p:txBody>
      </p:sp>
      <p:sp>
        <p:nvSpPr>
          <p:cNvPr id="39939" name="Slide Number Placeholder 3">
            <a:extLst>
              <a:ext uri="{FF2B5EF4-FFF2-40B4-BE49-F238E27FC236}">
                <a16:creationId xmlns:a16="http://schemas.microsoft.com/office/drawing/2014/main" id="{837C2452-1D1D-76C1-B0FE-6F6BEBFF99EA}"/>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2AC4D8B-7300-C74A-B403-8D4BC5EBDC2C}" type="slidenum">
              <a:rPr lang="en-US" altLang="en-US" sz="1200" smtClean="0">
                <a:latin typeface="Times" pitchFamily="2" charset="0"/>
              </a:rPr>
              <a:pPr/>
              <a:t>15</a:t>
            </a:fld>
            <a:endParaRPr lang="en-US" altLang="en-US" sz="1200">
              <a:latin typeface="Times" pitchFamily="2"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a:extLst>
              <a:ext uri="{FF2B5EF4-FFF2-40B4-BE49-F238E27FC236}">
                <a16:creationId xmlns:a16="http://schemas.microsoft.com/office/drawing/2014/main" id="{454AFAA1-8600-23CE-B188-5FC63A60EA6E}"/>
              </a:ext>
            </a:extLst>
          </p:cNvPr>
          <p:cNvSpPr>
            <a:spLocks noGrp="1" noRot="1" noChangeAspect="1" noChangeArrowheads="1" noTextEdit="1"/>
          </p:cNvSpPr>
          <p:nvPr>
            <p:ph type="sldImg"/>
          </p:nvPr>
        </p:nvSpPr>
        <p:spPr>
          <a:ln/>
        </p:spPr>
      </p:sp>
      <p:sp>
        <p:nvSpPr>
          <p:cNvPr id="41986" name="Notes Placeholder 2">
            <a:extLst>
              <a:ext uri="{FF2B5EF4-FFF2-40B4-BE49-F238E27FC236}">
                <a16:creationId xmlns:a16="http://schemas.microsoft.com/office/drawing/2014/main" id="{48EB39EE-92CC-4CCC-969B-FFCCFE3D343F}"/>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6.11  Ionotropic GABA receptors.</a:t>
            </a:r>
            <a:r>
              <a:rPr lang="en-US" altLang="en-US">
                <a:latin typeface="Times" pitchFamily="2" charset="0"/>
                <a:ea typeface="ＭＳ Ｐゴシック" panose="020B0600070205080204" pitchFamily="34" charset="-128"/>
              </a:rPr>
              <a:t> (A) Stimulation of a presynaptic GABAergic interneuron, at the time indicated by the arrow, causes a transient inhibition of action potential firing in the postsynaptic target. This inhibitory response is caused by activation of postsynaptic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receptors. (B–D) Crystallographic structure of a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 (B) The receptor is formed from five subunits, each containing an extracellular domain and a transmembrane domain. One subunit is highlighted in blue. (C) This extracellular perspective shows the pore formed by the transmembrane domains of the receptor subunits. (D) View of two receptor subunits, indicating the binding sites for numerous ligands. Here the GABA binding site is occupied by benzamidine, a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 agonist. (A after Chavas and Marty, 2003; B,C from Miller and Aricescu, 2014; D from Puthenkalam et al., 2016.)</a:t>
            </a:r>
          </a:p>
          <a:p>
            <a:r>
              <a:rPr lang="en-US" altLang="en-US">
                <a:latin typeface="Times" pitchFamily="2" charset="0"/>
                <a:ea typeface="ＭＳ Ｐゴシック" panose="020B0600070205080204" pitchFamily="34" charset="-128"/>
              </a:rPr>
              <a:t> </a:t>
            </a:r>
          </a:p>
        </p:txBody>
      </p:sp>
      <p:sp>
        <p:nvSpPr>
          <p:cNvPr id="41987" name="Slide Number Placeholder 3">
            <a:extLst>
              <a:ext uri="{FF2B5EF4-FFF2-40B4-BE49-F238E27FC236}">
                <a16:creationId xmlns:a16="http://schemas.microsoft.com/office/drawing/2014/main" id="{3AE04CFD-87BF-6620-89D4-123B7AE2C974}"/>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C1E6D52-12A4-AB41-B3A9-2EA7B63DD8F7}" type="slidenum">
              <a:rPr lang="en-US" altLang="en-US" sz="1200" smtClean="0">
                <a:latin typeface="Times" pitchFamily="2" charset="0"/>
              </a:rPr>
              <a:pPr/>
              <a:t>16</a:t>
            </a:fld>
            <a:endParaRPr lang="en-US" altLang="en-US" sz="1200">
              <a:latin typeface="Times" pitchFamily="2"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a:extLst>
              <a:ext uri="{FF2B5EF4-FFF2-40B4-BE49-F238E27FC236}">
                <a16:creationId xmlns:a16="http://schemas.microsoft.com/office/drawing/2014/main" id="{B2939752-0A58-7B74-4369-54ED24178D04}"/>
              </a:ext>
            </a:extLst>
          </p:cNvPr>
          <p:cNvSpPr>
            <a:spLocks noGrp="1" noRot="1" noChangeAspect="1" noChangeArrowheads="1" noTextEdit="1"/>
          </p:cNvSpPr>
          <p:nvPr>
            <p:ph type="sldImg"/>
          </p:nvPr>
        </p:nvSpPr>
        <p:spPr>
          <a:ln/>
        </p:spPr>
      </p:sp>
      <p:sp>
        <p:nvSpPr>
          <p:cNvPr id="44034" name="Notes Placeholder 2">
            <a:extLst>
              <a:ext uri="{FF2B5EF4-FFF2-40B4-BE49-F238E27FC236}">
                <a16:creationId xmlns:a16="http://schemas.microsoft.com/office/drawing/2014/main" id="{C3C2CD0F-68CF-F1C3-6F7E-33536404BF1C}"/>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BOX 6B  Excitatory Actions of GABA in the Developing Brain </a:t>
            </a:r>
            <a:endParaRPr lang="en-US" altLang="en-US">
              <a:latin typeface="Times" pitchFamily="2" charset="0"/>
              <a:ea typeface="ＭＳ Ｐゴシック" panose="020B0600070205080204" pitchFamily="34" charset="-128"/>
            </a:endParaRPr>
          </a:p>
          <a:p>
            <a:r>
              <a:rPr lang="en-US" altLang="en-US">
                <a:latin typeface="Times" pitchFamily="2" charset="0"/>
                <a:ea typeface="ＭＳ Ｐゴシック" panose="020B0600070205080204" pitchFamily="34" charset="-128"/>
              </a:rPr>
              <a:t>(A) The developmental switch in expression of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transporters lowers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thereby reversing direction of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flux through GABA receptors. (B) Imaging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between postnatal days 5 and 20 (right) demonstrates a progressive reduction in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(left). (C) Developmental changes in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cause GABA responses to shift from depolarizing in young (6-day-old) neurons (left) to hyperpolarizing in older (10-day-old) neurons (right) cultured from the chick spinal cord. (B from Berglund et al., 2006; C after Obata et al., 1978.)</a:t>
            </a:r>
          </a:p>
        </p:txBody>
      </p:sp>
      <p:sp>
        <p:nvSpPr>
          <p:cNvPr id="44035" name="Slide Number Placeholder 3">
            <a:extLst>
              <a:ext uri="{FF2B5EF4-FFF2-40B4-BE49-F238E27FC236}">
                <a16:creationId xmlns:a16="http://schemas.microsoft.com/office/drawing/2014/main" id="{E11B3AF1-8844-D549-3C46-8EE94A8EF7A3}"/>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501B175D-C8DA-8843-903F-C33077DB0924}" type="slidenum">
              <a:rPr lang="en-US" altLang="en-US" sz="1200" smtClean="0">
                <a:latin typeface="Times" pitchFamily="2" charset="0"/>
              </a:rPr>
              <a:pPr/>
              <a:t>17</a:t>
            </a:fld>
            <a:endParaRPr lang="en-US" altLang="en-US" sz="1200">
              <a:latin typeface="Times" pitchFamily="2"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a:extLst>
              <a:ext uri="{FF2B5EF4-FFF2-40B4-BE49-F238E27FC236}">
                <a16:creationId xmlns:a16="http://schemas.microsoft.com/office/drawing/2014/main" id="{4C9C8F43-DB38-3807-800C-FB894D2900CB}"/>
              </a:ext>
            </a:extLst>
          </p:cNvPr>
          <p:cNvSpPr>
            <a:spLocks noGrp="1" noRot="1" noChangeAspect="1" noChangeArrowheads="1" noTextEdit="1"/>
          </p:cNvSpPr>
          <p:nvPr>
            <p:ph type="sldImg"/>
          </p:nvPr>
        </p:nvSpPr>
        <p:spPr>
          <a:ln/>
        </p:spPr>
      </p:sp>
      <p:sp>
        <p:nvSpPr>
          <p:cNvPr id="46082" name="Notes Placeholder 2">
            <a:extLst>
              <a:ext uri="{FF2B5EF4-FFF2-40B4-BE49-F238E27FC236}">
                <a16:creationId xmlns:a16="http://schemas.microsoft.com/office/drawing/2014/main" id="{89D853CC-3EA0-30FD-7BB6-6890181CAF71}"/>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6.13  Gating of glycine receptors.</a:t>
            </a:r>
            <a:r>
              <a:rPr lang="en-US" altLang="en-US">
                <a:latin typeface="Times" pitchFamily="2" charset="0"/>
                <a:ea typeface="ＭＳ Ｐゴシック" panose="020B0600070205080204" pitchFamily="34" charset="-128"/>
              </a:rPr>
              <a:t> Similar to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receptors, glycine receptors are pentamers consisting of five subunits. Each subunit (one of which is highlighted) consists of an extracellular domain and a pore-forming transmembrane domain. (Left) Binding of strychnine (orange) to a ligand-binding site on the extracellular domain closes the channel pore. (Right) Binding of glycine to the same ligand-binding site causes a conformational change that opens the pore. (From Du et al., 2015.) </a:t>
            </a:r>
          </a:p>
        </p:txBody>
      </p:sp>
      <p:sp>
        <p:nvSpPr>
          <p:cNvPr id="46083" name="Slide Number Placeholder 3">
            <a:extLst>
              <a:ext uri="{FF2B5EF4-FFF2-40B4-BE49-F238E27FC236}">
                <a16:creationId xmlns:a16="http://schemas.microsoft.com/office/drawing/2014/main" id="{6559E02A-D9D0-B312-E6BF-43EF3AAC5482}"/>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34B4682-A954-8A48-88F4-E39A4A96789B}" type="slidenum">
              <a:rPr lang="en-US" altLang="en-US" sz="1200" smtClean="0">
                <a:latin typeface="Times" pitchFamily="2" charset="0"/>
              </a:rPr>
              <a:pPr/>
              <a:t>18</a:t>
            </a:fld>
            <a:endParaRPr lang="en-US" altLang="en-US" sz="1200">
              <a:latin typeface="Times" pitchFamily="2"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a:extLst>
              <a:ext uri="{FF2B5EF4-FFF2-40B4-BE49-F238E27FC236}">
                <a16:creationId xmlns:a16="http://schemas.microsoft.com/office/drawing/2014/main" id="{5EBF5C9B-51F2-A406-1C48-8BBDC58F3023}"/>
              </a:ext>
            </a:extLst>
          </p:cNvPr>
          <p:cNvSpPr>
            <a:spLocks noGrp="1" noRot="1" noChangeAspect="1" noChangeArrowheads="1" noTextEdit="1"/>
          </p:cNvSpPr>
          <p:nvPr>
            <p:ph type="sldImg"/>
          </p:nvPr>
        </p:nvSpPr>
        <p:spPr>
          <a:ln/>
        </p:spPr>
      </p:sp>
      <p:sp>
        <p:nvSpPr>
          <p:cNvPr id="48130" name="Notes Placeholder 2">
            <a:extLst>
              <a:ext uri="{FF2B5EF4-FFF2-40B4-BE49-F238E27FC236}">
                <a16:creationId xmlns:a16="http://schemas.microsoft.com/office/drawing/2014/main" id="{3359C5C7-C8D2-D52D-00F0-CBE3E76FEAB5}"/>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5.19  Reversal potentials and threshold potentials determine postsynaptic excitation and inhibition.</a:t>
            </a:r>
            <a:r>
              <a:rPr lang="en-US" altLang="en-US">
                <a:latin typeface="Times" pitchFamily="2" charset="0"/>
                <a:ea typeface="ＭＳ Ｐゴシック" panose="020B0600070205080204" pitchFamily="34" charset="-128"/>
              </a:rPr>
              <a:t> (A) If the reversal potential for a PSP (0 mV) is more positive than the action potential threshold (–40 mV), the effect of a transmitter is excitatory, and it generates EPSPs. (B) If the reversal potential for a PSP is more negative than the action potential threshold, the transmitter is inhibitory and generates IPSPs. (C) IPSPs can nonetheless depolarize the postsynaptic cell if their reversal potential is between the resting potential and the action potential threshold. (D) The general rule of postsynaptic action is: If the reversal potential is more positive than threshold, excitation results; inhibition occurs if the reversal potential is more negative than threshold.</a:t>
            </a:r>
          </a:p>
        </p:txBody>
      </p:sp>
      <p:sp>
        <p:nvSpPr>
          <p:cNvPr id="48131" name="Slide Number Placeholder 3">
            <a:extLst>
              <a:ext uri="{FF2B5EF4-FFF2-40B4-BE49-F238E27FC236}">
                <a16:creationId xmlns:a16="http://schemas.microsoft.com/office/drawing/2014/main" id="{CB42E89F-C45A-B31A-B823-1599326433CD}"/>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33FA427E-82BF-5943-BEE7-761B28115A7E}" type="slidenum">
              <a:rPr lang="en-US" altLang="en-US" sz="1200" smtClean="0">
                <a:latin typeface="Times" pitchFamily="2" charset="0"/>
              </a:rPr>
              <a:pPr/>
              <a:t>19</a:t>
            </a:fld>
            <a:endParaRPr lang="en-US" altLang="en-US" sz="1200">
              <a:latin typeface="Times" pitchFamily="2"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a:extLst>
              <a:ext uri="{FF2B5EF4-FFF2-40B4-BE49-F238E27FC236}">
                <a16:creationId xmlns:a16="http://schemas.microsoft.com/office/drawing/2014/main" id="{5EBF5C9B-51F2-A406-1C48-8BBDC58F3023}"/>
              </a:ext>
            </a:extLst>
          </p:cNvPr>
          <p:cNvSpPr>
            <a:spLocks noGrp="1" noRot="1" noChangeAspect="1" noChangeArrowheads="1" noTextEdit="1"/>
          </p:cNvSpPr>
          <p:nvPr>
            <p:ph type="sldImg"/>
          </p:nvPr>
        </p:nvSpPr>
        <p:spPr>
          <a:ln/>
        </p:spPr>
      </p:sp>
      <p:sp>
        <p:nvSpPr>
          <p:cNvPr id="48130" name="Notes Placeholder 2">
            <a:extLst>
              <a:ext uri="{FF2B5EF4-FFF2-40B4-BE49-F238E27FC236}">
                <a16:creationId xmlns:a16="http://schemas.microsoft.com/office/drawing/2014/main" id="{3359C5C7-C8D2-D52D-00F0-CBE3E76FEAB5}"/>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tLang="en-US" dirty="0">
              <a:latin typeface="Times" pitchFamily="2" charset="0"/>
              <a:ea typeface="ＭＳ Ｐゴシック" panose="020B0600070205080204" pitchFamily="34" charset="-128"/>
            </a:endParaRPr>
          </a:p>
        </p:txBody>
      </p:sp>
      <p:sp>
        <p:nvSpPr>
          <p:cNvPr id="48131" name="Slide Number Placeholder 3">
            <a:extLst>
              <a:ext uri="{FF2B5EF4-FFF2-40B4-BE49-F238E27FC236}">
                <a16:creationId xmlns:a16="http://schemas.microsoft.com/office/drawing/2014/main" id="{CB42E89F-C45A-B31A-B823-1599326433CD}"/>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33FA427E-82BF-5943-BEE7-761B28115A7E}" type="slidenum">
              <a:rPr lang="en-US" altLang="en-US" sz="1200" smtClean="0">
                <a:latin typeface="Times" pitchFamily="2" charset="0"/>
              </a:rPr>
              <a:pPr/>
              <a:t>20</a:t>
            </a:fld>
            <a:endParaRPr lang="en-US" altLang="en-US" sz="1200">
              <a:latin typeface="Times" pitchFamily="2" charset="0"/>
            </a:endParaRPr>
          </a:p>
        </p:txBody>
      </p:sp>
    </p:spTree>
    <p:extLst>
      <p:ext uri="{BB962C8B-B14F-4D97-AF65-F5344CB8AC3E}">
        <p14:creationId xmlns:p14="http://schemas.microsoft.com/office/powerpoint/2010/main" val="1967480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a:extLst>
              <a:ext uri="{FF2B5EF4-FFF2-40B4-BE49-F238E27FC236}">
                <a16:creationId xmlns:a16="http://schemas.microsoft.com/office/drawing/2014/main" id="{5E85162A-FB4D-BF46-5BA2-568039FDFE1A}"/>
              </a:ext>
            </a:extLst>
          </p:cNvPr>
          <p:cNvSpPr>
            <a:spLocks noGrp="1" noRot="1" noChangeAspect="1" noChangeArrowheads="1" noTextEdit="1"/>
          </p:cNvSpPr>
          <p:nvPr>
            <p:ph type="sldImg"/>
          </p:nvPr>
        </p:nvSpPr>
        <p:spPr>
          <a:ln/>
        </p:spPr>
      </p:sp>
      <p:sp>
        <p:nvSpPr>
          <p:cNvPr id="54274" name="Notes Placeholder 2">
            <a:extLst>
              <a:ext uri="{FF2B5EF4-FFF2-40B4-BE49-F238E27FC236}">
                <a16:creationId xmlns:a16="http://schemas.microsoft.com/office/drawing/2014/main" id="{003F008A-F1C1-6C27-0C82-51B0D1A32D6E}"/>
              </a:ext>
            </a:extLst>
          </p:cNvPr>
          <p:cNvSpPr>
            <a:spLocks noGrp="1" noChangeArrowheads="1"/>
          </p:cNvSpPr>
          <p:nvPr>
            <p:ph type="body" idx="1"/>
          </p:nvPr>
        </p:nvSpPr>
        <p:spPr>
          <a:noFill/>
        </p:spPr>
        <p:txBody>
          <a:bodyPr/>
          <a:lstStyle/>
          <a:p>
            <a:r>
              <a:rPr lang="en-US" altLang="en-US" b="1">
                <a:latin typeface="Times" pitchFamily="2" charset="0"/>
                <a:ea typeface="ＭＳ Ｐゴシック" panose="020B0600070205080204" pitchFamily="34" charset="-128"/>
              </a:rPr>
              <a:t>FIGURE 5.17  Reversal potential of the end plate current changes when ion gradients change.</a:t>
            </a:r>
            <a:r>
              <a:rPr lang="en-US" altLang="en-US">
                <a:latin typeface="Times" pitchFamily="2" charset="0"/>
                <a:ea typeface="ＭＳ Ｐゴシック" panose="020B0600070205080204" pitchFamily="34" charset="-128"/>
              </a:rPr>
              <a:t> (A) Lowering the external Na</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concentration causes EPCs to reverse at more negative potentials. (B) Raising the external K</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concentration makes the reversal potential more positive. (After Takeuchi and Takeuchi, 1960.)</a:t>
            </a:r>
          </a:p>
        </p:txBody>
      </p:sp>
      <p:sp>
        <p:nvSpPr>
          <p:cNvPr id="54275" name="Slide Number Placeholder 3">
            <a:extLst>
              <a:ext uri="{FF2B5EF4-FFF2-40B4-BE49-F238E27FC236}">
                <a16:creationId xmlns:a16="http://schemas.microsoft.com/office/drawing/2014/main" id="{677BF030-2B4A-C519-7627-DA38B811327B}"/>
              </a:ext>
            </a:extLst>
          </p:cNvPr>
          <p:cNvSpPr>
            <a:spLocks noGrp="1"/>
          </p:cNvSpPr>
          <p:nvPr>
            <p:ph type="sldNum" sz="quarter" idx="5"/>
          </p:nvPr>
        </p:nvSpPr>
        <p:spPr>
          <a:noFill/>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55E9F456-8D5E-5745-8B34-D31ED5604D3D}" type="slidenum">
              <a:rPr lang="en-US" altLang="en-US" sz="1200">
                <a:latin typeface="Times" pitchFamily="2" charset="0"/>
              </a:rPr>
              <a:pPr/>
              <a:t>3</a:t>
            </a:fld>
            <a:endParaRPr lang="en-US" altLang="en-US" sz="1200">
              <a:latin typeface="Times" pitchFamily="2"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id="{B2C3E21E-74BF-6B9E-1E05-B7A0C29386E3}"/>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4186AEB-0A3E-9E44-BA74-7A29B2A3F817}" type="slidenum">
              <a:rPr lang="en-US" altLang="en-US" sz="1200" smtClean="0">
                <a:latin typeface="Times" pitchFamily="2" charset="0"/>
              </a:rPr>
              <a:pPr/>
              <a:t>21</a:t>
            </a:fld>
            <a:endParaRPr lang="en-US" altLang="en-US" sz="1200">
              <a:latin typeface="Times" pitchFamily="2" charset="0"/>
            </a:endParaRPr>
          </a:p>
        </p:txBody>
      </p:sp>
      <p:sp>
        <p:nvSpPr>
          <p:cNvPr id="52226" name="Rectangle 2">
            <a:extLst>
              <a:ext uri="{FF2B5EF4-FFF2-40B4-BE49-F238E27FC236}">
                <a16:creationId xmlns:a16="http://schemas.microsoft.com/office/drawing/2014/main" id="{C0C66704-9BA1-B77B-A5D3-E4F86EE0FB71}"/>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160112F8-E0EF-DFCF-6954-709C83781688}"/>
              </a:ext>
            </a:extLst>
          </p:cNvPr>
          <p:cNvSpPr>
            <a:spLocks noGrp="1" noChangeArrowheads="1"/>
          </p:cNvSpPr>
          <p:nvPr>
            <p:ph type="body" idx="1"/>
          </p:nvPr>
        </p:nvSpPr>
        <p:spPr/>
        <p:txBody>
          <a:bodyPr/>
          <a:lstStyle/>
          <a:p>
            <a:pPr eaLnBrk="1" hangingPunct="1">
              <a:defRPr/>
            </a:pPr>
            <a:endParaRPr lang="en-US">
              <a:cs typeface="+mn-cs"/>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a:extLst>
              <a:ext uri="{FF2B5EF4-FFF2-40B4-BE49-F238E27FC236}">
                <a16:creationId xmlns:a16="http://schemas.microsoft.com/office/drawing/2014/main" id="{3AFFC513-2A1F-4BA4-FBA4-EDAA10E9D93B}"/>
              </a:ext>
            </a:extLst>
          </p:cNvPr>
          <p:cNvSpPr>
            <a:spLocks noGrp="1" noRot="1" noChangeAspect="1" noChangeArrowheads="1" noTextEdit="1"/>
          </p:cNvSpPr>
          <p:nvPr>
            <p:ph type="sldImg"/>
          </p:nvPr>
        </p:nvSpPr>
        <p:spPr>
          <a:ln/>
        </p:spPr>
      </p:sp>
      <p:sp>
        <p:nvSpPr>
          <p:cNvPr id="54274" name="Notes Placeholder 2">
            <a:extLst>
              <a:ext uri="{FF2B5EF4-FFF2-40B4-BE49-F238E27FC236}">
                <a16:creationId xmlns:a16="http://schemas.microsoft.com/office/drawing/2014/main" id="{1496ACB6-9A21-B8E5-F031-B3E1D6451BDE}"/>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TABLE 6.2  Endogenous Opioid Peptides</a:t>
            </a:r>
            <a:endParaRPr lang="en-US" altLang="en-US">
              <a:latin typeface="Times" pitchFamily="2" charset="0"/>
              <a:ea typeface="ＭＳ Ｐゴシック" panose="020B0600070205080204" pitchFamily="34" charset="-128"/>
            </a:endParaRPr>
          </a:p>
        </p:txBody>
      </p:sp>
      <p:sp>
        <p:nvSpPr>
          <p:cNvPr id="54275" name="Slide Number Placeholder 3">
            <a:extLst>
              <a:ext uri="{FF2B5EF4-FFF2-40B4-BE49-F238E27FC236}">
                <a16:creationId xmlns:a16="http://schemas.microsoft.com/office/drawing/2014/main" id="{AEBDD489-AB11-859B-5AE4-96B5744A64BE}"/>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A4B62A7-2A9F-5744-832A-908A2B8FB2BC}" type="slidenum">
              <a:rPr lang="en-US" altLang="en-US" sz="1200" smtClean="0">
                <a:latin typeface="Times" pitchFamily="2" charset="0"/>
              </a:rPr>
              <a:pPr/>
              <a:t>22</a:t>
            </a:fld>
            <a:endParaRPr lang="en-US" altLang="en-US" sz="1200">
              <a:latin typeface="Times" pitchFamily="2"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a:extLst>
              <a:ext uri="{FF2B5EF4-FFF2-40B4-BE49-F238E27FC236}">
                <a16:creationId xmlns:a16="http://schemas.microsoft.com/office/drawing/2014/main" id="{AADF7A2F-C04D-0324-A37A-6FD6E531B34A}"/>
              </a:ext>
            </a:extLst>
          </p:cNvPr>
          <p:cNvSpPr>
            <a:spLocks noGrp="1" noRot="1" noChangeAspect="1" noChangeArrowheads="1" noTextEdit="1"/>
          </p:cNvSpPr>
          <p:nvPr>
            <p:ph type="sldImg"/>
          </p:nvPr>
        </p:nvSpPr>
        <p:spPr>
          <a:ln/>
        </p:spPr>
      </p:sp>
      <p:sp>
        <p:nvSpPr>
          <p:cNvPr id="56322" name="Notes Placeholder 2">
            <a:extLst>
              <a:ext uri="{FF2B5EF4-FFF2-40B4-BE49-F238E27FC236}">
                <a16:creationId xmlns:a16="http://schemas.microsoft.com/office/drawing/2014/main" id="{AAB74910-9A9C-3489-CDC3-744AA95660AB}"/>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5.20  Summation of postsynaptic potentials.</a:t>
            </a:r>
            <a:r>
              <a:rPr lang="en-US" altLang="en-US">
                <a:latin typeface="Times" pitchFamily="2" charset="0"/>
                <a:ea typeface="ＭＳ Ｐゴシック" panose="020B0600070205080204" pitchFamily="34" charset="-128"/>
              </a:rPr>
              <a:t> (A) A microelectrode records the postsynaptic potentials produced by the activity of two excitatory synapses (E1 and E2) and an inhibitory synapse (I). (B) Electrical responses to synaptic activation. Stimulating either excitatory synapse (E1 or E2) produces a subthreshold EPSP, whereas stimulating both synapses at the same time (E1 + E2) produces a suprathreshold EPSP that evokes a postsynaptic action potential (shown in blue). Activation of the inhibitory synapse alone (I) results in a hyperpolarizing IPSP. Summing this IPSP (dashed red line) with the EPSP (dashed yellow line) produced by one excitatory synapse (E1 + I) reduces the amplitude of the EPSP (solid orange line), while summing it with the suprathreshold EPSP produced by activating synapses E1 and E2 keeps the postsynaptic neuron below threshold, so that no action potential is evoked.</a:t>
            </a:r>
          </a:p>
        </p:txBody>
      </p:sp>
      <p:sp>
        <p:nvSpPr>
          <p:cNvPr id="56323" name="Slide Number Placeholder 3">
            <a:extLst>
              <a:ext uri="{FF2B5EF4-FFF2-40B4-BE49-F238E27FC236}">
                <a16:creationId xmlns:a16="http://schemas.microsoft.com/office/drawing/2014/main" id="{D8EDFF3D-325C-7C20-FCF5-C31556272040}"/>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6DC745B-3122-554D-B5D0-8687964B4D76}" type="slidenum">
              <a:rPr lang="en-US" altLang="en-US" sz="1200" smtClean="0">
                <a:latin typeface="Times" pitchFamily="2" charset="0"/>
              </a:rPr>
              <a:pPr/>
              <a:t>4</a:t>
            </a:fld>
            <a:endParaRPr lang="en-US" altLang="en-US" sz="1200">
              <a:latin typeface="Times" pitchFamily="2"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a:extLst>
              <a:ext uri="{FF2B5EF4-FFF2-40B4-BE49-F238E27FC236}">
                <a16:creationId xmlns:a16="http://schemas.microsoft.com/office/drawing/2014/main" id="{D58D58DF-4854-3E55-FF61-88A265EF30EB}"/>
              </a:ext>
            </a:extLst>
          </p:cNvPr>
          <p:cNvSpPr>
            <a:spLocks noGrp="1" noRot="1" noChangeAspect="1" noChangeArrowheads="1" noTextEdit="1"/>
          </p:cNvSpPr>
          <p:nvPr>
            <p:ph type="sldImg"/>
          </p:nvPr>
        </p:nvSpPr>
        <p:spPr>
          <a:ln/>
        </p:spPr>
      </p:sp>
      <p:sp>
        <p:nvSpPr>
          <p:cNvPr id="19458" name="Notes Placeholder 2">
            <a:extLst>
              <a:ext uri="{FF2B5EF4-FFF2-40B4-BE49-F238E27FC236}">
                <a16:creationId xmlns:a16="http://schemas.microsoft.com/office/drawing/2014/main" id="{7338BA3B-3305-846F-3DE9-91FB04A79684}"/>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  Examples of small-molecule and peptide neurotransmitters.</a:t>
            </a:r>
            <a:r>
              <a:rPr lang="en-US" altLang="en-US">
                <a:latin typeface="Times" pitchFamily="2" charset="0"/>
                <a:ea typeface="ＭＳ Ｐゴシック" panose="020B0600070205080204" pitchFamily="34" charset="-128"/>
              </a:rPr>
              <a:t> Small-molecule transmitters can be subdivided into acetylcholine, amino acids, purines, and biogenic amines. Size differences between the small-molecule neurotransmitters and the peptide neurotransmitters are indicated by the space-filling models for glycine, norepinephrine, and methionine enkephalin. (Carbon atoms are black, hydrogen gray, nitrogen blue, and oxygen red.)</a:t>
            </a:r>
          </a:p>
        </p:txBody>
      </p:sp>
      <p:sp>
        <p:nvSpPr>
          <p:cNvPr id="19459" name="Slide Number Placeholder 3">
            <a:extLst>
              <a:ext uri="{FF2B5EF4-FFF2-40B4-BE49-F238E27FC236}">
                <a16:creationId xmlns:a16="http://schemas.microsoft.com/office/drawing/2014/main" id="{79BD29D9-9826-8816-9C9E-327A92A9BD86}"/>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5AB9421-EAA7-5541-8B43-8495F57BB1CB}" type="slidenum">
              <a:rPr lang="en-US" altLang="en-US" sz="1200" smtClean="0">
                <a:latin typeface="Times" pitchFamily="2" charset="0"/>
              </a:rPr>
              <a:pPr/>
              <a:t>5</a:t>
            </a:fld>
            <a:endParaRPr lang="en-US" altLang="en-US" sz="1200">
              <a:latin typeface="Times" pitchFamily="2"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09" name="Slide Image Placeholder 1">
            <a:extLst>
              <a:ext uri="{FF2B5EF4-FFF2-40B4-BE49-F238E27FC236}">
                <a16:creationId xmlns:a16="http://schemas.microsoft.com/office/drawing/2014/main" id="{8D5E3B65-7E0A-43F8-85CC-D4C431AADDCE}"/>
              </a:ext>
            </a:extLst>
          </p:cNvPr>
          <p:cNvSpPr>
            <a:spLocks noGrp="1" noRot="1" noChangeAspect="1" noChangeArrowheads="1" noTextEdit="1"/>
          </p:cNvSpPr>
          <p:nvPr>
            <p:ph type="sldImg"/>
          </p:nvPr>
        </p:nvSpPr>
        <p:spPr>
          <a:ln/>
        </p:spPr>
      </p:sp>
      <p:sp>
        <p:nvSpPr>
          <p:cNvPr id="68610" name="Notes Placeholder 2">
            <a:extLst>
              <a:ext uri="{FF2B5EF4-FFF2-40B4-BE49-F238E27FC236}">
                <a16:creationId xmlns:a16="http://schemas.microsoft.com/office/drawing/2014/main" id="{00D7C26C-8242-5B63-B10C-1C1A0F3738A1}"/>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TABLE 6.1  Functional Features of the Major Neurotransmitters</a:t>
            </a:r>
            <a:endParaRPr lang="en-US" altLang="en-US">
              <a:latin typeface="Times" pitchFamily="2" charset="0"/>
              <a:ea typeface="ＭＳ Ｐゴシック" panose="020B0600070205080204" pitchFamily="34" charset="-128"/>
            </a:endParaRPr>
          </a:p>
        </p:txBody>
      </p:sp>
      <p:sp>
        <p:nvSpPr>
          <p:cNvPr id="68611" name="Slide Number Placeholder 3">
            <a:extLst>
              <a:ext uri="{FF2B5EF4-FFF2-40B4-BE49-F238E27FC236}">
                <a16:creationId xmlns:a16="http://schemas.microsoft.com/office/drawing/2014/main" id="{718AE494-4CBC-FFA0-1119-20DF215999E9}"/>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A1E3F6A-ECAE-AA46-BD7A-A5CEACA94025}" type="slidenum">
              <a:rPr lang="en-US" altLang="en-US" sz="1200" smtClean="0">
                <a:latin typeface="Times" pitchFamily="2" charset="0"/>
              </a:rPr>
              <a:pPr/>
              <a:t>6</a:t>
            </a:fld>
            <a:endParaRPr lang="en-US" altLang="en-US" sz="1200">
              <a:latin typeface="Times" pitchFamily="2"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a:extLst>
              <a:ext uri="{FF2B5EF4-FFF2-40B4-BE49-F238E27FC236}">
                <a16:creationId xmlns:a16="http://schemas.microsoft.com/office/drawing/2014/main" id="{158559AF-1234-AAC4-9574-E3718D38BF75}"/>
              </a:ext>
            </a:extLst>
          </p:cNvPr>
          <p:cNvSpPr>
            <a:spLocks noGrp="1" noRot="1" noChangeAspect="1" noChangeArrowheads="1" noTextEdit="1"/>
          </p:cNvSpPr>
          <p:nvPr>
            <p:ph type="sldImg"/>
          </p:nvPr>
        </p:nvSpPr>
        <p:spPr>
          <a:ln/>
        </p:spPr>
      </p:sp>
      <p:sp>
        <p:nvSpPr>
          <p:cNvPr id="21506" name="Notes Placeholder 2">
            <a:extLst>
              <a:ext uri="{FF2B5EF4-FFF2-40B4-BE49-F238E27FC236}">
                <a16:creationId xmlns:a16="http://schemas.microsoft.com/office/drawing/2014/main" id="{27199EFA-058B-FF88-56A4-857D5D2B484E}"/>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6.2  Acetylcholine metabolism in cholinergic nerve terminals.</a:t>
            </a:r>
            <a:r>
              <a:rPr lang="en-US" altLang="en-US">
                <a:latin typeface="Times" pitchFamily="2" charset="0"/>
                <a:ea typeface="ＭＳ Ｐゴシック" panose="020B0600070205080204" pitchFamily="34" charset="-128"/>
              </a:rPr>
              <a:t> The synthesis of acetylcholine from choline and acetyl CoA requires choline acetyltransferase. Acetyl CoA is derived from pyruvate generated by glycolysis, while choline is transported into the terminals via an Na</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-dependent co-transporter (ChT). Acetylcholine is loaded into synaptic vesicles via a vesicular transporter (VAChT). After release, acetylcholine is rapidly metabolized by acetylcholinesterase, and choline is transported back into the terminal via the ChT.</a:t>
            </a:r>
          </a:p>
          <a:p>
            <a:r>
              <a:rPr lang="en-US" altLang="en-US">
                <a:latin typeface="Times" pitchFamily="2" charset="0"/>
                <a:ea typeface="ＭＳ Ｐゴシック" panose="020B0600070205080204" pitchFamily="34" charset="-128"/>
              </a:rPr>
              <a:t> </a:t>
            </a:r>
          </a:p>
        </p:txBody>
      </p:sp>
      <p:sp>
        <p:nvSpPr>
          <p:cNvPr id="21507" name="Slide Number Placeholder 3">
            <a:extLst>
              <a:ext uri="{FF2B5EF4-FFF2-40B4-BE49-F238E27FC236}">
                <a16:creationId xmlns:a16="http://schemas.microsoft.com/office/drawing/2014/main" id="{CD877D70-BD37-EAEB-9732-AFD858502C9B}"/>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0C899AA-A809-6E4A-9821-DBB75F39DBAE}" type="slidenum">
              <a:rPr lang="en-US" altLang="en-US" sz="1200" smtClean="0">
                <a:latin typeface="Times" pitchFamily="2" charset="0"/>
              </a:rPr>
              <a:pPr/>
              <a:t>7</a:t>
            </a:fld>
            <a:endParaRPr lang="en-US" altLang="en-US" sz="1200">
              <a:latin typeface="Times" pitchFamily="2"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a:extLst>
              <a:ext uri="{FF2B5EF4-FFF2-40B4-BE49-F238E27FC236}">
                <a16:creationId xmlns:a16="http://schemas.microsoft.com/office/drawing/2014/main" id="{630368F8-02C5-5E57-B2F2-C2A9A4FE245B}"/>
              </a:ext>
            </a:extLst>
          </p:cNvPr>
          <p:cNvSpPr>
            <a:spLocks noGrp="1" noRot="1" noChangeAspect="1" noChangeArrowheads="1" noTextEdit="1"/>
          </p:cNvSpPr>
          <p:nvPr>
            <p:ph type="sldImg"/>
          </p:nvPr>
        </p:nvSpPr>
        <p:spPr>
          <a:ln/>
        </p:spPr>
      </p:sp>
      <p:sp>
        <p:nvSpPr>
          <p:cNvPr id="23554" name="Notes Placeholder 2">
            <a:extLst>
              <a:ext uri="{FF2B5EF4-FFF2-40B4-BE49-F238E27FC236}">
                <a16:creationId xmlns:a16="http://schemas.microsoft.com/office/drawing/2014/main" id="{EF98EBCB-3A73-577F-540E-FEFF71419AF3}"/>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5.14  Two different types of neurotransmitter receptors. </a:t>
            </a:r>
            <a:r>
              <a:rPr lang="en-US" altLang="en-US">
                <a:latin typeface="Times" pitchFamily="2" charset="0"/>
                <a:ea typeface="ＭＳ Ｐゴシック" panose="020B0600070205080204" pitchFamily="34" charset="-128"/>
              </a:rPr>
              <a:t>(A) Ligand-gated ion channels combine receptor and channel functions in a single protein complex. (B) Metabotropic receptors usually activate G-proteins, which modulate ion channels directly or indirectly through intracellular effector enzymes and second messengers.</a:t>
            </a:r>
          </a:p>
        </p:txBody>
      </p:sp>
      <p:sp>
        <p:nvSpPr>
          <p:cNvPr id="23555" name="Slide Number Placeholder 3">
            <a:extLst>
              <a:ext uri="{FF2B5EF4-FFF2-40B4-BE49-F238E27FC236}">
                <a16:creationId xmlns:a16="http://schemas.microsoft.com/office/drawing/2014/main" id="{F3BE67BD-A486-0670-3802-B156DAB2DF71}"/>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02A988AE-1DD1-C34B-8FFC-33F80196B3FE}" type="slidenum">
              <a:rPr lang="en-US" altLang="en-US" sz="1200" smtClean="0">
                <a:latin typeface="Times" pitchFamily="2" charset="0"/>
              </a:rPr>
              <a:pPr/>
              <a:t>8</a:t>
            </a:fld>
            <a:endParaRPr lang="en-US" altLang="en-US" sz="1200">
              <a:latin typeface="Times" pitchFamily="2"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a:extLst>
              <a:ext uri="{FF2B5EF4-FFF2-40B4-BE49-F238E27FC236}">
                <a16:creationId xmlns:a16="http://schemas.microsoft.com/office/drawing/2014/main" id="{27714FDA-3B0A-21A3-F467-B65FD86E187D}"/>
              </a:ext>
            </a:extLst>
          </p:cNvPr>
          <p:cNvSpPr>
            <a:spLocks noGrp="1" noRot="1" noChangeAspect="1" noChangeArrowheads="1" noTextEdit="1"/>
          </p:cNvSpPr>
          <p:nvPr>
            <p:ph type="sldImg"/>
          </p:nvPr>
        </p:nvSpPr>
        <p:spPr>
          <a:ln/>
        </p:spPr>
      </p:sp>
      <p:sp>
        <p:nvSpPr>
          <p:cNvPr id="25602" name="Notes Placeholder 2">
            <a:extLst>
              <a:ext uri="{FF2B5EF4-FFF2-40B4-BE49-F238E27FC236}">
                <a16:creationId xmlns:a16="http://schemas.microsoft.com/office/drawing/2014/main" id="{8379CBF2-9DF4-89DE-4D4A-B28DE0EE2F8C}"/>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6.3  Structure of the nicotinic ACh receptor.</a:t>
            </a:r>
            <a:r>
              <a:rPr lang="en-US" altLang="en-US">
                <a:latin typeface="Times" pitchFamily="2" charset="0"/>
                <a:ea typeface="ＭＳ Ｐゴシック" panose="020B0600070205080204" pitchFamily="34" charset="-128"/>
              </a:rPr>
              <a:t> (A) Structure of the </a:t>
            </a:r>
            <a:r>
              <a:rPr lang="en-US" altLang="en-US">
                <a:latin typeface="Times" pitchFamily="2" charset="0"/>
                <a:ea typeface="ＭＳ Ｐゴシック" panose="020B0600070205080204" pitchFamily="34" charset="-128"/>
                <a:sym typeface="Symbol" pitchFamily="2" charset="2"/>
              </a:rPr>
              <a:t></a:t>
            </a:r>
            <a:r>
              <a:rPr lang="en-US" altLang="en-US">
                <a:latin typeface="Times" pitchFamily="2" charset="0"/>
                <a:ea typeface="ＭＳ Ｐゴシック" panose="020B0600070205080204" pitchFamily="34" charset="-128"/>
              </a:rPr>
              <a:t> subunit of the receptor. Each subunit crosses the membrane four times; the </a:t>
            </a:r>
            <a:r>
              <a:rPr lang="en-US" altLang="en-US">
                <a:latin typeface="Times" pitchFamily="2" charset="0"/>
                <a:ea typeface="ＭＳ Ｐゴシック" panose="020B0600070205080204" pitchFamily="34" charset="-128"/>
                <a:sym typeface="Symbol" pitchFamily="2" charset="2"/>
              </a:rPr>
              <a:t></a:t>
            </a:r>
            <a:r>
              <a:rPr lang="en-US" altLang="en-US">
                <a:latin typeface="Times" pitchFamily="2" charset="0"/>
                <a:ea typeface="ＭＳ Ｐゴシック" panose="020B0600070205080204" pitchFamily="34" charset="-128"/>
              </a:rPr>
              <a:t> subunit additionally contains a binding site for ACh in its extracellular domain. (B) Five subunits come together to form a complete AChR. (C) View of the AChR from the perspective of the synaptic cleft. The arrangement of the five subunits is evident, with each subunit contributing one transmembrane helix that forms the channel pore. (D) Cross-section view of the transmembrane domain of the AChR. The openings at either end of the channel pore are very large, and the pore narrows at the channel gate. The turquoise sphere indicates the dimension of a sodium ion (0.3 nm diameter). (E) Model for gating of the AChR. Binding of ACh to its binding sites on the two </a:t>
            </a:r>
            <a:r>
              <a:rPr lang="en-US" altLang="en-US">
                <a:latin typeface="Times" pitchFamily="2" charset="0"/>
                <a:ea typeface="ＭＳ Ｐゴシック" panose="020B0600070205080204" pitchFamily="34" charset="-128"/>
                <a:sym typeface="Symbol" pitchFamily="2" charset="2"/>
              </a:rPr>
              <a:t></a:t>
            </a:r>
            <a:r>
              <a:rPr lang="en-US" altLang="en-US">
                <a:latin typeface="Times" pitchFamily="2" charset="0"/>
                <a:ea typeface="ＭＳ Ｐゴシック" panose="020B0600070205080204" pitchFamily="34" charset="-128"/>
              </a:rPr>
              <a:t> subunits causes a conformational change in part of the extracellular domain, which causes the pore-forming helices to move and open the pore gate. (F) A diversity of subunits come together to form ionotropic neurotransmitter receptors. (A–C from Unwin, 2005; D, E from Miyazawa et al., 2003.)</a:t>
            </a:r>
          </a:p>
        </p:txBody>
      </p:sp>
      <p:sp>
        <p:nvSpPr>
          <p:cNvPr id="25603" name="Slide Number Placeholder 3">
            <a:extLst>
              <a:ext uri="{FF2B5EF4-FFF2-40B4-BE49-F238E27FC236}">
                <a16:creationId xmlns:a16="http://schemas.microsoft.com/office/drawing/2014/main" id="{578389C5-CE48-6367-0A97-7A7398B59261}"/>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B6C9F9B0-245A-D048-92FD-B04A28D8B575}" type="slidenum">
              <a:rPr lang="en-US" altLang="en-US" sz="1200" smtClean="0">
                <a:latin typeface="Times" pitchFamily="2" charset="0"/>
              </a:rPr>
              <a:pPr/>
              <a:t>9</a:t>
            </a:fld>
            <a:endParaRPr lang="en-US" altLang="en-US" sz="1200">
              <a:latin typeface="Times" pitchFamily="2"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a:extLst>
              <a:ext uri="{FF2B5EF4-FFF2-40B4-BE49-F238E27FC236}">
                <a16:creationId xmlns:a16="http://schemas.microsoft.com/office/drawing/2014/main" id="{83E4957E-AB60-4894-B69E-074907832E0C}"/>
              </a:ext>
            </a:extLst>
          </p:cNvPr>
          <p:cNvSpPr>
            <a:spLocks noGrp="1" noRot="1" noChangeAspect="1" noChangeArrowheads="1" noTextEdit="1"/>
          </p:cNvSpPr>
          <p:nvPr>
            <p:ph type="sldImg"/>
          </p:nvPr>
        </p:nvSpPr>
        <p:spPr>
          <a:ln/>
        </p:spPr>
      </p:sp>
      <p:sp>
        <p:nvSpPr>
          <p:cNvPr id="27650" name="Notes Placeholder 2">
            <a:extLst>
              <a:ext uri="{FF2B5EF4-FFF2-40B4-BE49-F238E27FC236}">
                <a16:creationId xmlns:a16="http://schemas.microsoft.com/office/drawing/2014/main" id="{2E6645F6-6F0F-1D7E-CDA6-E57BCC8A84ED}"/>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6.5  Glutamate synthesis and cycling between neurons and glia.</a:t>
            </a:r>
            <a:r>
              <a:rPr lang="en-US" altLang="en-US">
                <a:latin typeface="Times" pitchFamily="2" charset="0"/>
                <a:ea typeface="ＭＳ Ｐゴシック" panose="020B0600070205080204" pitchFamily="34" charset="-128"/>
              </a:rPr>
              <a:t> The action of glutamate released into the synaptic cleft is terminated by uptake into surrounding glial cells (and neurons) via excitatory amino acid transporters (EAATs). Within glial cells, glutamate is converted to glutamine by glutamine synthetase and released by glial cells through the SN1 transporter. Glutamine is taken up into nerve terminals via SAT2 transporters and converted back to glutamate by glutaminase. Glutamate is then loaded into synaptic vesicles via vesicular glutamate transporters (VGLUTs) to complete the cycle.</a:t>
            </a:r>
          </a:p>
        </p:txBody>
      </p:sp>
      <p:sp>
        <p:nvSpPr>
          <p:cNvPr id="27651" name="Slide Number Placeholder 3">
            <a:extLst>
              <a:ext uri="{FF2B5EF4-FFF2-40B4-BE49-F238E27FC236}">
                <a16:creationId xmlns:a16="http://schemas.microsoft.com/office/drawing/2014/main" id="{75A709A3-4686-9CA9-00B3-495E8A128817}"/>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822E91DB-63C0-EC43-A6CC-CAA5B45CE3AF}" type="slidenum">
              <a:rPr lang="en-US" altLang="en-US" sz="1200" smtClean="0">
                <a:latin typeface="Times" pitchFamily="2" charset="0"/>
              </a:rPr>
              <a:pPr/>
              <a:t>10</a:t>
            </a:fld>
            <a:endParaRPr lang="en-US" altLang="en-US" sz="1200">
              <a:latin typeface="Times" pitchFamily="2"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7A3E638A-8903-BCB7-0074-5A0C5392C98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F64C5C3A-0B74-1666-54DE-425118287E8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92D587A2-A6CB-A76E-2450-6C89A5C74889}"/>
              </a:ext>
            </a:extLst>
          </p:cNvPr>
          <p:cNvSpPr>
            <a:spLocks noGrp="1" noChangeArrowheads="1"/>
          </p:cNvSpPr>
          <p:nvPr>
            <p:ph type="sldNum" sz="quarter" idx="12"/>
          </p:nvPr>
        </p:nvSpPr>
        <p:spPr>
          <a:ln/>
        </p:spPr>
        <p:txBody>
          <a:bodyPr/>
          <a:lstStyle>
            <a:lvl1pPr>
              <a:defRPr/>
            </a:lvl1pPr>
          </a:lstStyle>
          <a:p>
            <a:pPr>
              <a:defRPr/>
            </a:pPr>
            <a:fld id="{9EC5ECEE-1F3D-814E-9DD7-F6C1FBFC1576}" type="slidenum">
              <a:rPr lang="en-US" altLang="en-US"/>
              <a:pPr>
                <a:defRPr/>
              </a:pPr>
              <a:t>‹#›</a:t>
            </a:fld>
            <a:endParaRPr lang="en-US" altLang="en-US"/>
          </a:p>
        </p:txBody>
      </p:sp>
    </p:spTree>
    <p:extLst>
      <p:ext uri="{BB962C8B-B14F-4D97-AF65-F5344CB8AC3E}">
        <p14:creationId xmlns:p14="http://schemas.microsoft.com/office/powerpoint/2010/main" val="2011938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A60DEEC-AF37-6F04-5F83-7D2C1940C9C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7981EDE-AA1B-4D39-C32C-4863E008F1E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F32E727-9F32-B714-A805-E2F64A2AF0BD}"/>
              </a:ext>
            </a:extLst>
          </p:cNvPr>
          <p:cNvSpPr>
            <a:spLocks noGrp="1" noChangeArrowheads="1"/>
          </p:cNvSpPr>
          <p:nvPr>
            <p:ph type="sldNum" sz="quarter" idx="12"/>
          </p:nvPr>
        </p:nvSpPr>
        <p:spPr>
          <a:ln/>
        </p:spPr>
        <p:txBody>
          <a:bodyPr/>
          <a:lstStyle>
            <a:lvl1pPr>
              <a:defRPr/>
            </a:lvl1pPr>
          </a:lstStyle>
          <a:p>
            <a:pPr>
              <a:defRPr/>
            </a:pPr>
            <a:fld id="{9D7BE54F-71F7-BF4A-B5BB-AB1A25ACF776}" type="slidenum">
              <a:rPr lang="en-US" altLang="en-US"/>
              <a:pPr>
                <a:defRPr/>
              </a:pPr>
              <a:t>‹#›</a:t>
            </a:fld>
            <a:endParaRPr lang="en-US" altLang="en-US"/>
          </a:p>
        </p:txBody>
      </p:sp>
    </p:spTree>
    <p:extLst>
      <p:ext uri="{BB962C8B-B14F-4D97-AF65-F5344CB8AC3E}">
        <p14:creationId xmlns:p14="http://schemas.microsoft.com/office/powerpoint/2010/main" val="33207404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0"/>
            <a:ext cx="2286000" cy="61261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0" y="0"/>
            <a:ext cx="6705600" cy="61261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59A32E1-BD9D-D685-7352-83A0E321873A}"/>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F91BFC9F-889D-6A18-E978-B041F4436B5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2E096A0F-2BEB-3DA1-9668-B3E016925CCE}"/>
              </a:ext>
            </a:extLst>
          </p:cNvPr>
          <p:cNvSpPr>
            <a:spLocks noGrp="1" noChangeArrowheads="1"/>
          </p:cNvSpPr>
          <p:nvPr>
            <p:ph type="sldNum" sz="quarter" idx="12"/>
          </p:nvPr>
        </p:nvSpPr>
        <p:spPr>
          <a:ln/>
        </p:spPr>
        <p:txBody>
          <a:bodyPr/>
          <a:lstStyle>
            <a:lvl1pPr>
              <a:defRPr/>
            </a:lvl1pPr>
          </a:lstStyle>
          <a:p>
            <a:pPr>
              <a:defRPr/>
            </a:pPr>
            <a:fld id="{A7BE9BA8-076F-E445-B78E-1C6307C345AD}" type="slidenum">
              <a:rPr lang="en-US" altLang="en-US"/>
              <a:pPr>
                <a:defRPr/>
              </a:pPr>
              <a:t>‹#›</a:t>
            </a:fld>
            <a:endParaRPr lang="en-US" altLang="en-US"/>
          </a:p>
        </p:txBody>
      </p:sp>
    </p:spTree>
    <p:extLst>
      <p:ext uri="{BB962C8B-B14F-4D97-AF65-F5344CB8AC3E}">
        <p14:creationId xmlns:p14="http://schemas.microsoft.com/office/powerpoint/2010/main" val="24316502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4EB5956E-9627-DE22-7A07-09D34437FC5B}"/>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577AB43-3376-003E-947C-9C35A7B5C60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C6CEE056-690F-FA3E-B2D8-F831A298BBAC}"/>
              </a:ext>
            </a:extLst>
          </p:cNvPr>
          <p:cNvSpPr>
            <a:spLocks noGrp="1" noChangeArrowheads="1"/>
          </p:cNvSpPr>
          <p:nvPr>
            <p:ph type="sldNum" sz="quarter" idx="12"/>
          </p:nvPr>
        </p:nvSpPr>
        <p:spPr>
          <a:ln/>
        </p:spPr>
        <p:txBody>
          <a:bodyPr/>
          <a:lstStyle>
            <a:lvl1pPr>
              <a:defRPr/>
            </a:lvl1pPr>
          </a:lstStyle>
          <a:p>
            <a:pPr>
              <a:defRPr/>
            </a:pPr>
            <a:fld id="{5F9C1E13-C6D9-194D-9EF0-DC1C536C1D56}" type="slidenum">
              <a:rPr lang="en-US" altLang="en-US"/>
              <a:pPr>
                <a:defRPr/>
              </a:pPr>
              <a:t>‹#›</a:t>
            </a:fld>
            <a:endParaRPr lang="en-US" altLang="en-US"/>
          </a:p>
        </p:txBody>
      </p:sp>
    </p:spTree>
    <p:extLst>
      <p:ext uri="{BB962C8B-B14F-4D97-AF65-F5344CB8AC3E}">
        <p14:creationId xmlns:p14="http://schemas.microsoft.com/office/powerpoint/2010/main" val="366666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146253F9-450F-C610-D728-7198DDD5C0C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07F6F19A-8097-1103-E988-32DD388DF40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4DF1C24C-416D-BA36-33BD-68D09217FF32}"/>
              </a:ext>
            </a:extLst>
          </p:cNvPr>
          <p:cNvSpPr>
            <a:spLocks noGrp="1" noChangeArrowheads="1"/>
          </p:cNvSpPr>
          <p:nvPr>
            <p:ph type="sldNum" sz="quarter" idx="12"/>
          </p:nvPr>
        </p:nvSpPr>
        <p:spPr>
          <a:ln/>
        </p:spPr>
        <p:txBody>
          <a:bodyPr/>
          <a:lstStyle>
            <a:lvl1pPr>
              <a:defRPr/>
            </a:lvl1pPr>
          </a:lstStyle>
          <a:p>
            <a:pPr>
              <a:defRPr/>
            </a:pPr>
            <a:fld id="{CE663602-08C7-7045-9A09-C866DB51EE52}" type="slidenum">
              <a:rPr lang="en-US" altLang="en-US"/>
              <a:pPr>
                <a:defRPr/>
              </a:pPr>
              <a:t>‹#›</a:t>
            </a:fld>
            <a:endParaRPr lang="en-US" altLang="en-US"/>
          </a:p>
        </p:txBody>
      </p:sp>
    </p:spTree>
    <p:extLst>
      <p:ext uri="{BB962C8B-B14F-4D97-AF65-F5344CB8AC3E}">
        <p14:creationId xmlns:p14="http://schemas.microsoft.com/office/powerpoint/2010/main" val="2049638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A5046EBB-A2B2-339C-C016-FAF9FCE25931}"/>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E916B26-9438-FC85-7258-F9D2C7E6F27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11AC5CAE-A073-EAED-48D2-C179885A7E59}"/>
              </a:ext>
            </a:extLst>
          </p:cNvPr>
          <p:cNvSpPr>
            <a:spLocks noGrp="1" noChangeArrowheads="1"/>
          </p:cNvSpPr>
          <p:nvPr>
            <p:ph type="sldNum" sz="quarter" idx="12"/>
          </p:nvPr>
        </p:nvSpPr>
        <p:spPr>
          <a:ln/>
        </p:spPr>
        <p:txBody>
          <a:bodyPr/>
          <a:lstStyle>
            <a:lvl1pPr>
              <a:defRPr/>
            </a:lvl1pPr>
          </a:lstStyle>
          <a:p>
            <a:pPr>
              <a:defRPr/>
            </a:pPr>
            <a:fld id="{62A9C902-75F3-DC44-B0F5-44D534A412DF}" type="slidenum">
              <a:rPr lang="en-US" altLang="en-US"/>
              <a:pPr>
                <a:defRPr/>
              </a:pPr>
              <a:t>‹#›</a:t>
            </a:fld>
            <a:endParaRPr lang="en-US" altLang="en-US"/>
          </a:p>
        </p:txBody>
      </p:sp>
    </p:spTree>
    <p:extLst>
      <p:ext uri="{BB962C8B-B14F-4D97-AF65-F5344CB8AC3E}">
        <p14:creationId xmlns:p14="http://schemas.microsoft.com/office/powerpoint/2010/main" val="2253370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A03C6600-C7A4-C57D-DC4F-540683F3B5D7}"/>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4C6778B2-92B6-411A-ED5C-64929056226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0BAA3709-2497-ECCB-BD9F-9724757CD809}"/>
              </a:ext>
            </a:extLst>
          </p:cNvPr>
          <p:cNvSpPr>
            <a:spLocks noGrp="1" noChangeArrowheads="1"/>
          </p:cNvSpPr>
          <p:nvPr>
            <p:ph type="sldNum" sz="quarter" idx="12"/>
          </p:nvPr>
        </p:nvSpPr>
        <p:spPr>
          <a:ln/>
        </p:spPr>
        <p:txBody>
          <a:bodyPr/>
          <a:lstStyle>
            <a:lvl1pPr>
              <a:defRPr/>
            </a:lvl1pPr>
          </a:lstStyle>
          <a:p>
            <a:pPr>
              <a:defRPr/>
            </a:pPr>
            <a:fld id="{17748588-1ABD-0A4A-B16A-25726CB938A1}" type="slidenum">
              <a:rPr lang="en-US" altLang="en-US"/>
              <a:pPr>
                <a:defRPr/>
              </a:pPr>
              <a:t>‹#›</a:t>
            </a:fld>
            <a:endParaRPr lang="en-US" altLang="en-US"/>
          </a:p>
        </p:txBody>
      </p:sp>
    </p:spTree>
    <p:extLst>
      <p:ext uri="{BB962C8B-B14F-4D97-AF65-F5344CB8AC3E}">
        <p14:creationId xmlns:p14="http://schemas.microsoft.com/office/powerpoint/2010/main" val="3000438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ECF6D6AE-9FE6-D4D6-F801-99F56F50C1F8}"/>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E7C5B597-93F9-A360-CA82-986DD4F1E3D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AA543291-2F9F-0818-2548-0A3ED7CBB3EC}"/>
              </a:ext>
            </a:extLst>
          </p:cNvPr>
          <p:cNvSpPr>
            <a:spLocks noGrp="1" noChangeArrowheads="1"/>
          </p:cNvSpPr>
          <p:nvPr>
            <p:ph type="sldNum" sz="quarter" idx="12"/>
          </p:nvPr>
        </p:nvSpPr>
        <p:spPr>
          <a:ln/>
        </p:spPr>
        <p:txBody>
          <a:bodyPr/>
          <a:lstStyle>
            <a:lvl1pPr>
              <a:defRPr/>
            </a:lvl1pPr>
          </a:lstStyle>
          <a:p>
            <a:pPr>
              <a:defRPr/>
            </a:pPr>
            <a:fld id="{505AF223-4BD0-C845-A2AF-2FAA6B77D982}" type="slidenum">
              <a:rPr lang="en-US" altLang="en-US"/>
              <a:pPr>
                <a:defRPr/>
              </a:pPr>
              <a:t>‹#›</a:t>
            </a:fld>
            <a:endParaRPr lang="en-US" altLang="en-US"/>
          </a:p>
        </p:txBody>
      </p:sp>
    </p:spTree>
    <p:extLst>
      <p:ext uri="{BB962C8B-B14F-4D97-AF65-F5344CB8AC3E}">
        <p14:creationId xmlns:p14="http://schemas.microsoft.com/office/powerpoint/2010/main" val="2338728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2B0415EF-D49C-8FB0-8F11-BCBB13A8D98F}"/>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3723C823-5728-498C-BCFC-F9C82002E22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5B7E4096-4B04-0B44-5575-DE5D982520AD}"/>
              </a:ext>
            </a:extLst>
          </p:cNvPr>
          <p:cNvSpPr>
            <a:spLocks noGrp="1" noChangeArrowheads="1"/>
          </p:cNvSpPr>
          <p:nvPr>
            <p:ph type="sldNum" sz="quarter" idx="12"/>
          </p:nvPr>
        </p:nvSpPr>
        <p:spPr>
          <a:ln/>
        </p:spPr>
        <p:txBody>
          <a:bodyPr/>
          <a:lstStyle>
            <a:lvl1pPr>
              <a:defRPr/>
            </a:lvl1pPr>
          </a:lstStyle>
          <a:p>
            <a:pPr>
              <a:defRPr/>
            </a:pPr>
            <a:fld id="{304FB2E5-1A67-584E-96DC-F04AB171159A}" type="slidenum">
              <a:rPr lang="en-US" altLang="en-US"/>
              <a:pPr>
                <a:defRPr/>
              </a:pPr>
              <a:t>‹#›</a:t>
            </a:fld>
            <a:endParaRPr lang="en-US" altLang="en-US"/>
          </a:p>
        </p:txBody>
      </p:sp>
    </p:spTree>
    <p:extLst>
      <p:ext uri="{BB962C8B-B14F-4D97-AF65-F5344CB8AC3E}">
        <p14:creationId xmlns:p14="http://schemas.microsoft.com/office/powerpoint/2010/main" val="3521596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B9FA7DF-4F8C-7562-276C-0CEA64EBA45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95C866FD-1B62-5AF2-2B1D-3C64142AF04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C5303376-18BD-E766-73BB-F384A6CA85C7}"/>
              </a:ext>
            </a:extLst>
          </p:cNvPr>
          <p:cNvSpPr>
            <a:spLocks noGrp="1" noChangeArrowheads="1"/>
          </p:cNvSpPr>
          <p:nvPr>
            <p:ph type="sldNum" sz="quarter" idx="12"/>
          </p:nvPr>
        </p:nvSpPr>
        <p:spPr>
          <a:ln/>
        </p:spPr>
        <p:txBody>
          <a:bodyPr/>
          <a:lstStyle>
            <a:lvl1pPr>
              <a:defRPr/>
            </a:lvl1pPr>
          </a:lstStyle>
          <a:p>
            <a:pPr>
              <a:defRPr/>
            </a:pPr>
            <a:fld id="{5F3A4DDD-0540-F44D-8F3C-44A39CB45DF7}" type="slidenum">
              <a:rPr lang="en-US" altLang="en-US"/>
              <a:pPr>
                <a:defRPr/>
              </a:pPr>
              <a:t>‹#›</a:t>
            </a:fld>
            <a:endParaRPr lang="en-US" altLang="en-US"/>
          </a:p>
        </p:txBody>
      </p:sp>
    </p:spTree>
    <p:extLst>
      <p:ext uri="{BB962C8B-B14F-4D97-AF65-F5344CB8AC3E}">
        <p14:creationId xmlns:p14="http://schemas.microsoft.com/office/powerpoint/2010/main" val="3219754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9D8C5CE-146D-3D65-3E4B-6526AB8F377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264AEFCC-67A1-3E6B-8FD3-6484A4E8E46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454D82A-C00B-0AA3-5272-9B859E43F056}"/>
              </a:ext>
            </a:extLst>
          </p:cNvPr>
          <p:cNvSpPr>
            <a:spLocks noGrp="1" noChangeArrowheads="1"/>
          </p:cNvSpPr>
          <p:nvPr>
            <p:ph type="sldNum" sz="quarter" idx="12"/>
          </p:nvPr>
        </p:nvSpPr>
        <p:spPr>
          <a:ln/>
        </p:spPr>
        <p:txBody>
          <a:bodyPr/>
          <a:lstStyle>
            <a:lvl1pPr>
              <a:defRPr/>
            </a:lvl1pPr>
          </a:lstStyle>
          <a:p>
            <a:pPr>
              <a:defRPr/>
            </a:pPr>
            <a:fld id="{7C0CB07C-19BD-1E4D-B6D9-9B70151D6867}" type="slidenum">
              <a:rPr lang="en-US" altLang="en-US"/>
              <a:pPr>
                <a:defRPr/>
              </a:pPr>
              <a:t>‹#›</a:t>
            </a:fld>
            <a:endParaRPr lang="en-US" altLang="en-US"/>
          </a:p>
        </p:txBody>
      </p:sp>
    </p:spTree>
    <p:extLst>
      <p:ext uri="{BB962C8B-B14F-4D97-AF65-F5344CB8AC3E}">
        <p14:creationId xmlns:p14="http://schemas.microsoft.com/office/powerpoint/2010/main" val="4003069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4">
            <a:extLst>
              <a:ext uri="{FF2B5EF4-FFF2-40B4-BE49-F238E27FC236}">
                <a16:creationId xmlns:a16="http://schemas.microsoft.com/office/drawing/2014/main" id="{8563E60D-A02B-F55A-505B-12C0170F9A2B}"/>
              </a:ext>
            </a:extLst>
          </p:cNvPr>
          <p:cNvSpPr>
            <a:spLocks noGrp="1" noChangeArrowheads="1"/>
          </p:cNvSpPr>
          <p:nvPr>
            <p:ph type="dt" sz="half" idx="2"/>
          </p:nvPr>
        </p:nvSpPr>
        <p:spPr bwMode="auto">
          <a:xfrm>
            <a:off x="685800" y="6248400"/>
            <a:ext cx="19050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defRPr sz="1400">
                <a:latin typeface="Times" charset="0"/>
                <a:ea typeface="+mn-ea"/>
                <a:cs typeface="+mn-cs"/>
              </a:defRPr>
            </a:lvl1pPr>
          </a:lstStyle>
          <a:p>
            <a:pPr>
              <a:defRPr/>
            </a:pPr>
            <a:endParaRPr lang="en-US"/>
          </a:p>
        </p:txBody>
      </p:sp>
      <p:sp>
        <p:nvSpPr>
          <p:cNvPr id="1029" name="Rectangle 5">
            <a:extLst>
              <a:ext uri="{FF2B5EF4-FFF2-40B4-BE49-F238E27FC236}">
                <a16:creationId xmlns:a16="http://schemas.microsoft.com/office/drawing/2014/main" id="{0B7150D2-4B09-A178-D915-60EF59527CD1}"/>
              </a:ext>
            </a:extLst>
          </p:cNvPr>
          <p:cNvSpPr>
            <a:spLocks noGrp="1" noChangeArrowheads="1"/>
          </p:cNvSpPr>
          <p:nvPr>
            <p:ph type="ftr" sz="quarter" idx="3"/>
          </p:nvPr>
        </p:nvSpPr>
        <p:spPr bwMode="auto">
          <a:xfrm>
            <a:off x="3124200" y="6248400"/>
            <a:ext cx="28956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a:defRPr sz="1400">
                <a:latin typeface="Times" charset="0"/>
                <a:ea typeface="+mn-ea"/>
                <a:cs typeface="+mn-cs"/>
              </a:defRPr>
            </a:lvl1pPr>
          </a:lstStyle>
          <a:p>
            <a:pPr>
              <a:defRPr/>
            </a:pPr>
            <a:endParaRPr lang="en-US"/>
          </a:p>
        </p:txBody>
      </p:sp>
      <p:sp>
        <p:nvSpPr>
          <p:cNvPr id="1030" name="Rectangle 6">
            <a:extLst>
              <a:ext uri="{FF2B5EF4-FFF2-40B4-BE49-F238E27FC236}">
                <a16:creationId xmlns:a16="http://schemas.microsoft.com/office/drawing/2014/main" id="{CCD746C2-3E16-66F5-0924-F38E51095D69}"/>
              </a:ext>
            </a:extLst>
          </p:cNvPr>
          <p:cNvSpPr>
            <a:spLocks noGrp="1" noChangeArrowheads="1"/>
          </p:cNvSpPr>
          <p:nvPr>
            <p:ph type="sldNum" sz="quarter" idx="4"/>
          </p:nvPr>
        </p:nvSpPr>
        <p:spPr bwMode="auto">
          <a:xfrm>
            <a:off x="6553200" y="6248400"/>
            <a:ext cx="19050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400">
                <a:latin typeface="Times" pitchFamily="2" charset="0"/>
              </a:defRPr>
            </a:lvl1pPr>
          </a:lstStyle>
          <a:p>
            <a:pPr>
              <a:defRPr/>
            </a:pPr>
            <a:fld id="{280D9469-5ADD-664D-A8E2-50C216234374}" type="slidenum">
              <a:rPr lang="en-US" altLang="en-US"/>
              <a:pPr>
                <a:defRPr/>
              </a:pPr>
              <a:t>‹#›</a:t>
            </a:fld>
            <a:endParaRPr lang="en-US" altLang="en-US"/>
          </a:p>
        </p:txBody>
      </p:sp>
      <p:sp>
        <p:nvSpPr>
          <p:cNvPr id="2" name="Rectangle 2">
            <a:extLst>
              <a:ext uri="{FF2B5EF4-FFF2-40B4-BE49-F238E27FC236}">
                <a16:creationId xmlns:a16="http://schemas.microsoft.com/office/drawing/2014/main" id="{8CD6897A-F51D-5338-A9C9-CF076783C4A7}"/>
              </a:ext>
            </a:extLst>
          </p:cNvPr>
          <p:cNvSpPr>
            <a:spLocks noGrp="1" noChangeArrowheads="1"/>
          </p:cNvSpPr>
          <p:nvPr>
            <p:ph type="title"/>
          </p:nvPr>
        </p:nvSpPr>
        <p:spPr bwMode="auto">
          <a:xfrm>
            <a:off x="0" y="0"/>
            <a:ext cx="9144000" cy="381000"/>
          </a:xfrm>
          <a:prstGeom prst="rect">
            <a:avLst/>
          </a:prstGeom>
          <a:solidFill>
            <a:srgbClr val="3671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spcBef>
          <a:spcPct val="0"/>
        </a:spcBef>
        <a:spcAft>
          <a:spcPct val="0"/>
        </a:spcAft>
        <a:defRPr sz="1600">
          <a:solidFill>
            <a:srgbClr val="FFFFFF"/>
          </a:solidFill>
          <a:latin typeface="+mj-lt"/>
          <a:ea typeface="ＭＳ Ｐゴシック" charset="0"/>
          <a:cs typeface="ＭＳ Ｐゴシック" charset="0"/>
        </a:defRPr>
      </a:lvl1pPr>
      <a:lvl2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2pPr>
      <a:lvl3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3pPr>
      <a:lvl4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4pPr>
      <a:lvl5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5pPr>
      <a:lvl6pPr marL="457200" algn="l" rtl="0" fontAlgn="base">
        <a:spcBef>
          <a:spcPct val="0"/>
        </a:spcBef>
        <a:spcAft>
          <a:spcPct val="0"/>
        </a:spcAft>
        <a:defRPr sz="1600">
          <a:solidFill>
            <a:srgbClr val="FFFFFF"/>
          </a:solidFill>
          <a:latin typeface="Arial" charset="0"/>
        </a:defRPr>
      </a:lvl6pPr>
      <a:lvl7pPr marL="914400" algn="l" rtl="0" fontAlgn="base">
        <a:spcBef>
          <a:spcPct val="0"/>
        </a:spcBef>
        <a:spcAft>
          <a:spcPct val="0"/>
        </a:spcAft>
        <a:defRPr sz="1600">
          <a:solidFill>
            <a:srgbClr val="FFFFFF"/>
          </a:solidFill>
          <a:latin typeface="Arial" charset="0"/>
        </a:defRPr>
      </a:lvl7pPr>
      <a:lvl8pPr marL="1371600" algn="l" rtl="0" fontAlgn="base">
        <a:spcBef>
          <a:spcPct val="0"/>
        </a:spcBef>
        <a:spcAft>
          <a:spcPct val="0"/>
        </a:spcAft>
        <a:defRPr sz="1600">
          <a:solidFill>
            <a:srgbClr val="FFFFFF"/>
          </a:solidFill>
          <a:latin typeface="Arial" charset="0"/>
        </a:defRPr>
      </a:lvl8pPr>
      <a:lvl9pPr marL="1828800" algn="l" rtl="0" fontAlgn="base">
        <a:spcBef>
          <a:spcPct val="0"/>
        </a:spcBef>
        <a:spcAft>
          <a:spcPct val="0"/>
        </a:spcAft>
        <a:defRPr sz="1600">
          <a:solidFill>
            <a:srgbClr val="FFFFFF"/>
          </a:solidFill>
          <a:latin typeface="Arial" charset="0"/>
        </a:defRPr>
      </a:lvl9pPr>
    </p:titleStyle>
    <p:bodyStyle>
      <a:lvl1pPr marL="342900" indent="-342900" algn="l" rtl="0" eaLnBrk="0" fontAlgn="base" hangingPunct="0">
        <a:spcBef>
          <a:spcPct val="20000"/>
        </a:spcBef>
        <a:spcAft>
          <a:spcPct val="0"/>
        </a:spcAft>
        <a:defRPr sz="24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8FBE08CD-EDC6-01C1-7FF9-22006F8A6A34}"/>
              </a:ext>
            </a:extLst>
          </p:cNvPr>
          <p:cNvSpPr>
            <a:spLocks noGrp="1" noChangeArrowheads="1"/>
          </p:cNvSpPr>
          <p:nvPr>
            <p:ph type="title"/>
          </p:nvPr>
        </p:nvSpPr>
        <p:spPr/>
        <p:txBody>
          <a:bodyPr/>
          <a:lstStyle/>
          <a:p>
            <a:endParaRPr lang="en-US" altLang="en-US">
              <a:ea typeface="ＭＳ Ｐゴシック" panose="020B0600070205080204" pitchFamily="34" charset="-128"/>
            </a:endParaRPr>
          </a:p>
        </p:txBody>
      </p:sp>
      <p:sp>
        <p:nvSpPr>
          <p:cNvPr id="15362" name="TextBox 2">
            <a:extLst>
              <a:ext uri="{FF2B5EF4-FFF2-40B4-BE49-F238E27FC236}">
                <a16:creationId xmlns:a16="http://schemas.microsoft.com/office/drawing/2014/main" id="{63DDED14-50C4-E03D-E1DB-636CBBD26829}"/>
              </a:ext>
            </a:extLst>
          </p:cNvPr>
          <p:cNvSpPr txBox="1">
            <a:spLocks noChangeArrowheads="1"/>
          </p:cNvSpPr>
          <p:nvPr/>
        </p:nvSpPr>
        <p:spPr bwMode="auto">
          <a:xfrm>
            <a:off x="1728914" y="3570288"/>
            <a:ext cx="5686172"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r>
              <a:rPr lang="en-US" altLang="en-US" sz="3200" dirty="0"/>
              <a:t>Lecture 11:  Neurotransmitters</a:t>
            </a:r>
          </a:p>
          <a:p>
            <a:pPr algn="ctr"/>
            <a:r>
              <a:rPr lang="en-US" altLang="en-US" sz="3200" dirty="0"/>
              <a:t>2022_v2</a:t>
            </a:r>
          </a:p>
          <a:p>
            <a:pPr algn="ctr"/>
            <a:endParaRPr lang="en-US" altLang="en-US" sz="3200" dirty="0"/>
          </a:p>
          <a:p>
            <a:pPr algn="ctr"/>
            <a:r>
              <a:rPr lang="en-US" altLang="en-US" sz="3200" dirty="0"/>
              <a:t>Professor Malcolm A. MacIver</a:t>
            </a:r>
          </a:p>
        </p:txBody>
      </p:sp>
      <p:sp>
        <p:nvSpPr>
          <p:cNvPr id="15363" name="Rectangle 1">
            <a:extLst>
              <a:ext uri="{FF2B5EF4-FFF2-40B4-BE49-F238E27FC236}">
                <a16:creationId xmlns:a16="http://schemas.microsoft.com/office/drawing/2014/main" id="{1B89A6E1-0F57-1726-DEF3-4DCA76981C29}"/>
              </a:ext>
            </a:extLst>
          </p:cNvPr>
          <p:cNvSpPr>
            <a:spLocks noChangeArrowheads="1"/>
          </p:cNvSpPr>
          <p:nvPr/>
        </p:nvSpPr>
        <p:spPr bwMode="auto">
          <a:xfrm>
            <a:off x="146050" y="1828800"/>
            <a:ext cx="8851900"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r>
              <a:rPr lang="en-US" altLang="en-US" sz="3200">
                <a:solidFill>
                  <a:srgbClr val="002060"/>
                </a:solidFill>
              </a:rPr>
              <a:t>BMD ENG 301Quantitative Systems Physiology</a:t>
            </a:r>
            <a:br>
              <a:rPr lang="en-US" altLang="en-US" sz="3200">
                <a:solidFill>
                  <a:srgbClr val="002060"/>
                </a:solidFill>
              </a:rPr>
            </a:br>
            <a:r>
              <a:rPr lang="en-US" altLang="en-US" sz="3200">
                <a:solidFill>
                  <a:srgbClr val="002060"/>
                </a:solidFill>
              </a:rPr>
              <a:t>(Nervous System)</a:t>
            </a:r>
            <a:endParaRPr lang="en-US" altLang="en-US" sz="32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Picture 1" descr="Neuroscience6e-Fig-06-05-0.jpg">
            <a:extLst>
              <a:ext uri="{FF2B5EF4-FFF2-40B4-BE49-F238E27FC236}">
                <a16:creationId xmlns:a16="http://schemas.microsoft.com/office/drawing/2014/main" id="{44E55382-9B0C-6784-DA9A-C4FE2B319C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2225" y="455613"/>
            <a:ext cx="65595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6" name="Title 2">
            <a:extLst>
              <a:ext uri="{FF2B5EF4-FFF2-40B4-BE49-F238E27FC236}">
                <a16:creationId xmlns:a16="http://schemas.microsoft.com/office/drawing/2014/main" id="{CD63B079-7F3A-3368-43FC-126CF0ADDAB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Glutamate synthesis and cycling between neurons and glia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2">
            <a:extLst>
              <a:ext uri="{FF2B5EF4-FFF2-40B4-BE49-F238E27FC236}">
                <a16:creationId xmlns:a16="http://schemas.microsoft.com/office/drawing/2014/main" id="{27A95B08-284D-86DC-37EA-0AD68874D549}"/>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Postsynaptic responses mediated by ionotropic glutamate receptors </a:t>
            </a:r>
          </a:p>
        </p:txBody>
      </p:sp>
      <p:pic>
        <p:nvPicPr>
          <p:cNvPr id="28674" name="Picture 3" descr="Neuroscience6e-Fig-06-06-0.jpg">
            <a:extLst>
              <a:ext uri="{FF2B5EF4-FFF2-40B4-BE49-F238E27FC236}">
                <a16:creationId xmlns:a16="http://schemas.microsoft.com/office/drawing/2014/main" id="{A9A846C2-EDB5-B9CF-A6F8-31081297D7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295400"/>
            <a:ext cx="8534400" cy="425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2">
            <a:extLst>
              <a:ext uri="{FF2B5EF4-FFF2-40B4-BE49-F238E27FC236}">
                <a16:creationId xmlns:a16="http://schemas.microsoft.com/office/drawing/2014/main" id="{3E60C9E4-F01A-9474-4E6C-F3EA2843AC4A}"/>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Structure of the AMPA receptor </a:t>
            </a:r>
          </a:p>
        </p:txBody>
      </p:sp>
      <p:pic>
        <p:nvPicPr>
          <p:cNvPr id="30722" name="Picture 3" descr="Neuroscience6e-Fig-06-07-0.jpg">
            <a:extLst>
              <a:ext uri="{FF2B5EF4-FFF2-40B4-BE49-F238E27FC236}">
                <a16:creationId xmlns:a16="http://schemas.microsoft.com/office/drawing/2014/main" id="{6A2D8E27-ECD1-65BD-21C0-F4750115A6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530225"/>
            <a:ext cx="8534400" cy="617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2">
            <a:extLst>
              <a:ext uri="{FF2B5EF4-FFF2-40B4-BE49-F238E27FC236}">
                <a16:creationId xmlns:a16="http://schemas.microsoft.com/office/drawing/2014/main" id="{E87CDFDF-A12B-85D4-1C0F-B8C0D7C572C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Function and structure of the NMDA receptor </a:t>
            </a:r>
          </a:p>
        </p:txBody>
      </p:sp>
      <p:pic>
        <p:nvPicPr>
          <p:cNvPr id="32770" name="Picture 3" descr="Neuroscience6e-Fig-06-08-0.jpg">
            <a:extLst>
              <a:ext uri="{FF2B5EF4-FFF2-40B4-BE49-F238E27FC236}">
                <a16:creationId xmlns:a16="http://schemas.microsoft.com/office/drawing/2014/main" id="{29C39BB4-3941-A33F-764E-905C744A73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4700" y="454025"/>
            <a:ext cx="50355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7" name="Picture 1" descr="images-1.jpeg">
            <a:extLst>
              <a:ext uri="{FF2B5EF4-FFF2-40B4-BE49-F238E27FC236}">
                <a16:creationId xmlns:a16="http://schemas.microsoft.com/office/drawing/2014/main" id="{CDA41133-D778-CBB5-333C-CEF9F0DA104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57450" y="1296988"/>
            <a:ext cx="4322763" cy="430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3" name="Picture 1">
            <a:extLst>
              <a:ext uri="{FF2B5EF4-FFF2-40B4-BE49-F238E27FC236}">
                <a16:creationId xmlns:a16="http://schemas.microsoft.com/office/drawing/2014/main" id="{9E6DBE12-0E46-0CFC-2B0B-373558C1B6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236663"/>
            <a:ext cx="8534400" cy="476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4" name="Title 2">
            <a:extLst>
              <a:ext uri="{FF2B5EF4-FFF2-40B4-BE49-F238E27FC236}">
                <a16:creationId xmlns:a16="http://schemas.microsoft.com/office/drawing/2014/main" id="{DCCE6BC8-2601-05C5-AADF-7C1C1023E9AF}"/>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Synthesis, release, and reuptake of the inhibitory neurotransmitters GABA and glycine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2">
            <a:extLst>
              <a:ext uri="{FF2B5EF4-FFF2-40B4-BE49-F238E27FC236}">
                <a16:creationId xmlns:a16="http://schemas.microsoft.com/office/drawing/2014/main" id="{1DC63739-EA10-7DC6-9824-6DCB483E35D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Ionotropic GABA receptors </a:t>
            </a:r>
          </a:p>
        </p:txBody>
      </p:sp>
      <p:pic>
        <p:nvPicPr>
          <p:cNvPr id="40962" name="Picture 3" descr="Neuroscience6e-Fig-06-11-0.jpg">
            <a:extLst>
              <a:ext uri="{FF2B5EF4-FFF2-40B4-BE49-F238E27FC236}">
                <a16:creationId xmlns:a16="http://schemas.microsoft.com/office/drawing/2014/main" id="{E41B61FA-F08B-BAEC-DA8B-3666AF8E0B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400" y="454025"/>
            <a:ext cx="8308975"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2">
            <a:extLst>
              <a:ext uri="{FF2B5EF4-FFF2-40B4-BE49-F238E27FC236}">
                <a16:creationId xmlns:a16="http://schemas.microsoft.com/office/drawing/2014/main" id="{2DB40402-FB08-DA11-3E19-5278ACD377BC}"/>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Excitatory Actions of GABA in the Developing Brain </a:t>
            </a:r>
          </a:p>
        </p:txBody>
      </p:sp>
      <p:pic>
        <p:nvPicPr>
          <p:cNvPr id="43010" name="Picture 3" descr="Neuroscience6e-Box-06B-0.jpg">
            <a:extLst>
              <a:ext uri="{FF2B5EF4-FFF2-40B4-BE49-F238E27FC236}">
                <a16:creationId xmlns:a16="http://schemas.microsoft.com/office/drawing/2014/main" id="{2E58A8E1-B850-703B-6E84-8DA35A24D7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969963"/>
            <a:ext cx="8534400" cy="5126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2">
            <a:extLst>
              <a:ext uri="{FF2B5EF4-FFF2-40B4-BE49-F238E27FC236}">
                <a16:creationId xmlns:a16="http://schemas.microsoft.com/office/drawing/2014/main" id="{B76FE212-2BE2-04C5-D0B9-E09783F2A5B7}"/>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Gating of glycine receptors </a:t>
            </a:r>
          </a:p>
        </p:txBody>
      </p:sp>
      <p:pic>
        <p:nvPicPr>
          <p:cNvPr id="45058" name="Picture 3" descr="Neuroscience6e-Fig-06-13-0.jpg">
            <a:extLst>
              <a:ext uri="{FF2B5EF4-FFF2-40B4-BE49-F238E27FC236}">
                <a16:creationId xmlns:a16="http://schemas.microsoft.com/office/drawing/2014/main" id="{2E9B89BD-AF26-2954-E961-A9FADAA4C9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500" y="454025"/>
            <a:ext cx="7723188"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5" name="Picture 1" descr="Neuroscience6e-Fig-05-19-0.jpg">
            <a:extLst>
              <a:ext uri="{FF2B5EF4-FFF2-40B4-BE49-F238E27FC236}">
                <a16:creationId xmlns:a16="http://schemas.microsoft.com/office/drawing/2014/main" id="{1AB0B92F-EA21-3567-3569-9C647BC7A4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2006600"/>
            <a:ext cx="853440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106" name="Title 2">
            <a:extLst>
              <a:ext uri="{FF2B5EF4-FFF2-40B4-BE49-F238E27FC236}">
                <a16:creationId xmlns:a16="http://schemas.microsoft.com/office/drawing/2014/main" id="{8263D9F6-7A54-2334-F887-68A4230DD48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Reversal potentials and threshold potentials determine postsynaptic excitation and inhibition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2">
            <a:extLst>
              <a:ext uri="{FF2B5EF4-FFF2-40B4-BE49-F238E27FC236}">
                <a16:creationId xmlns:a16="http://schemas.microsoft.com/office/drawing/2014/main" id="{23617206-D16A-DEE3-C2BE-A1E427FBD3B4}"/>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Influence of the postsynaptic membrane potential on end plate currents</a:t>
            </a:r>
          </a:p>
        </p:txBody>
      </p:sp>
      <p:pic>
        <p:nvPicPr>
          <p:cNvPr id="51202" name="Picture 3" descr="Neuroscience6e-Fig-05-16-0.jpg">
            <a:extLst>
              <a:ext uri="{FF2B5EF4-FFF2-40B4-BE49-F238E27FC236}">
                <a16:creationId xmlns:a16="http://schemas.microsoft.com/office/drawing/2014/main" id="{5A2DB4FF-F03E-9829-08C5-A41850EC66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7000" y="454025"/>
            <a:ext cx="6334125"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2">
            <a:extLst>
              <a:ext uri="{FF2B5EF4-FFF2-40B4-BE49-F238E27FC236}">
                <a16:creationId xmlns:a16="http://schemas.microsoft.com/office/drawing/2014/main" id="{8263D9F6-7A54-2334-F887-68A4230DD482}"/>
              </a:ext>
            </a:extLst>
          </p:cNvPr>
          <p:cNvSpPr>
            <a:spLocks noGrp="1" noChangeArrowheads="1"/>
          </p:cNvSpPr>
          <p:nvPr>
            <p:ph type="title"/>
          </p:nvPr>
        </p:nvSpPr>
        <p:spPr/>
        <p:txBody>
          <a:bodyPr/>
          <a:lstStyle/>
          <a:p>
            <a:pPr algn="ctr"/>
            <a:r>
              <a:rPr lang="en-US" altLang="en-US" dirty="0">
                <a:ea typeface="ＭＳ Ｐゴシック" panose="020B0600070205080204" pitchFamily="34" charset="-128"/>
              </a:rPr>
              <a:t>How many neurotransmitters does one neuron receive, and how many can it release?</a:t>
            </a:r>
          </a:p>
        </p:txBody>
      </p:sp>
      <p:pic>
        <p:nvPicPr>
          <p:cNvPr id="2" name="Picture 1">
            <a:extLst>
              <a:ext uri="{FF2B5EF4-FFF2-40B4-BE49-F238E27FC236}">
                <a16:creationId xmlns:a16="http://schemas.microsoft.com/office/drawing/2014/main" id="{49B04176-7080-4FEF-9833-FF7C16F26CDD}"/>
              </a:ext>
            </a:extLst>
          </p:cNvPr>
          <p:cNvPicPr>
            <a:picLocks noChangeAspect="1"/>
          </p:cNvPicPr>
          <p:nvPr/>
        </p:nvPicPr>
        <p:blipFill>
          <a:blip r:embed="rId3"/>
          <a:stretch>
            <a:fillRect/>
          </a:stretch>
        </p:blipFill>
        <p:spPr>
          <a:xfrm>
            <a:off x="304800" y="2057400"/>
            <a:ext cx="3900453" cy="3886200"/>
          </a:xfrm>
          <a:prstGeom prst="rect">
            <a:avLst/>
          </a:prstGeom>
        </p:spPr>
      </p:pic>
      <p:sp>
        <p:nvSpPr>
          <p:cNvPr id="3" name="TextBox 2">
            <a:extLst>
              <a:ext uri="{FF2B5EF4-FFF2-40B4-BE49-F238E27FC236}">
                <a16:creationId xmlns:a16="http://schemas.microsoft.com/office/drawing/2014/main" id="{24D2371B-A0A7-C4F8-0BC3-878D9D2C877A}"/>
              </a:ext>
            </a:extLst>
          </p:cNvPr>
          <p:cNvSpPr txBox="1"/>
          <p:nvPr/>
        </p:nvSpPr>
        <p:spPr>
          <a:xfrm>
            <a:off x="1143000" y="1371600"/>
            <a:ext cx="2133600" cy="457200"/>
          </a:xfrm>
          <a:prstGeom prst="rect">
            <a:avLst/>
          </a:prstGeom>
          <a:noFill/>
        </p:spPr>
        <p:txBody>
          <a:bodyPr wrap="square" rtlCol="0">
            <a:spAutoFit/>
          </a:bodyPr>
          <a:lstStyle/>
          <a:p>
            <a:r>
              <a:rPr lang="en-US" dirty="0"/>
              <a:t>Chap 5, p.89:</a:t>
            </a:r>
          </a:p>
        </p:txBody>
      </p:sp>
      <p:pic>
        <p:nvPicPr>
          <p:cNvPr id="4" name="Picture 3">
            <a:extLst>
              <a:ext uri="{FF2B5EF4-FFF2-40B4-BE49-F238E27FC236}">
                <a16:creationId xmlns:a16="http://schemas.microsoft.com/office/drawing/2014/main" id="{5F508F43-16F2-3B3A-49BF-6A170C5E153E}"/>
              </a:ext>
            </a:extLst>
          </p:cNvPr>
          <p:cNvPicPr>
            <a:picLocks noChangeAspect="1"/>
          </p:cNvPicPr>
          <p:nvPr/>
        </p:nvPicPr>
        <p:blipFill>
          <a:blip r:embed="rId4"/>
          <a:stretch>
            <a:fillRect/>
          </a:stretch>
        </p:blipFill>
        <p:spPr>
          <a:xfrm>
            <a:off x="5181600" y="876300"/>
            <a:ext cx="3130499" cy="3124200"/>
          </a:xfrm>
          <a:prstGeom prst="rect">
            <a:avLst/>
          </a:prstGeom>
        </p:spPr>
      </p:pic>
      <p:sp>
        <p:nvSpPr>
          <p:cNvPr id="5" name="TextBox 4">
            <a:extLst>
              <a:ext uri="{FF2B5EF4-FFF2-40B4-BE49-F238E27FC236}">
                <a16:creationId xmlns:a16="http://schemas.microsoft.com/office/drawing/2014/main" id="{EDC85386-AFDD-25F2-FBCB-F5EFA98596DF}"/>
              </a:ext>
            </a:extLst>
          </p:cNvPr>
          <p:cNvSpPr txBox="1"/>
          <p:nvPr/>
        </p:nvSpPr>
        <p:spPr>
          <a:xfrm>
            <a:off x="5065059" y="4114800"/>
            <a:ext cx="3810000" cy="1015663"/>
          </a:xfrm>
          <a:prstGeom prst="rect">
            <a:avLst/>
          </a:prstGeom>
          <a:noFill/>
        </p:spPr>
        <p:txBody>
          <a:bodyPr wrap="square" rtlCol="0">
            <a:spAutoFit/>
          </a:bodyPr>
          <a:lstStyle/>
          <a:p>
            <a:r>
              <a:rPr lang="en-US" sz="1200" dirty="0"/>
              <a:t>From: </a:t>
            </a:r>
            <a:r>
              <a:rPr lang="en-US" sz="1200" dirty="0">
                <a:effectLst/>
                <a:latin typeface="Helvetica" pitchFamily="2" charset="0"/>
              </a:rPr>
              <a:t>General Principles of Neuronal Co-transmission: Insights From Multiple Model Systems</a:t>
            </a:r>
          </a:p>
          <a:p>
            <a:r>
              <a:rPr lang="en-US" sz="1200" dirty="0">
                <a:effectLst/>
                <a:latin typeface="Helvetica" pitchFamily="2" charset="0"/>
              </a:rPr>
              <a:t>By Erik </a:t>
            </a:r>
            <a:r>
              <a:rPr lang="en-US" sz="1200" dirty="0" err="1">
                <a:effectLst/>
                <a:latin typeface="Helvetica" pitchFamily="2" charset="0"/>
              </a:rPr>
              <a:t>Svensson</a:t>
            </a:r>
            <a:r>
              <a:rPr lang="en-US" sz="1200" dirty="0">
                <a:effectLst/>
                <a:latin typeface="Helvetica" pitchFamily="2" charset="0"/>
              </a:rPr>
              <a:t> et al. 2019</a:t>
            </a:r>
          </a:p>
          <a:p>
            <a:endParaRPr lang="en-US" dirty="0"/>
          </a:p>
        </p:txBody>
      </p:sp>
    </p:spTree>
    <p:extLst>
      <p:ext uri="{BB962C8B-B14F-4D97-AF65-F5344CB8AC3E}">
        <p14:creationId xmlns:p14="http://schemas.microsoft.com/office/powerpoint/2010/main" val="33820778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1" name="Picture 2" descr="Neurscience5e-Fig-06">
            <a:extLst>
              <a:ext uri="{FF2B5EF4-FFF2-40B4-BE49-F238E27FC236}">
                <a16:creationId xmlns:a16="http://schemas.microsoft.com/office/drawing/2014/main" id="{866DC51B-7676-B039-B07E-187F9DF3C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700" y="411163"/>
            <a:ext cx="8116888" cy="6446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07" name="Rectangle 3">
            <a:extLst>
              <a:ext uri="{FF2B5EF4-FFF2-40B4-BE49-F238E27FC236}">
                <a16:creationId xmlns:a16="http://schemas.microsoft.com/office/drawing/2014/main" id="{065327F8-5D0D-2125-7DB1-26CBD316D8D6}"/>
              </a:ext>
            </a:extLst>
          </p:cNvPr>
          <p:cNvSpPr>
            <a:spLocks noGrp="1" noChangeArrowheads="1"/>
          </p:cNvSpPr>
          <p:nvPr>
            <p:ph type="title"/>
          </p:nvPr>
        </p:nvSpPr>
        <p:spPr/>
        <p:txBody>
          <a:bodyPr/>
          <a:lstStyle/>
          <a:p>
            <a:pPr algn="ctr" eaLnBrk="1" hangingPunct="1">
              <a:defRPr/>
            </a:pPr>
            <a:r>
              <a:rPr lang="en-US" dirty="0">
                <a:cs typeface="+mj-cs"/>
              </a:rPr>
              <a:t>Amino acid sequences of neuropeptides</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49" name="Picture 1" descr="Neuroscience6e-Table-06-02.jpg">
            <a:extLst>
              <a:ext uri="{FF2B5EF4-FFF2-40B4-BE49-F238E27FC236}">
                <a16:creationId xmlns:a16="http://schemas.microsoft.com/office/drawing/2014/main" id="{1CB61C69-9794-5E61-D624-795D53B8CD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9950" y="455613"/>
            <a:ext cx="486410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0" name="Title 2">
            <a:extLst>
              <a:ext uri="{FF2B5EF4-FFF2-40B4-BE49-F238E27FC236}">
                <a16:creationId xmlns:a16="http://schemas.microsoft.com/office/drawing/2014/main" id="{AE1CDF58-0F22-B554-26AD-A24476724079}"/>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Endogenous Opioid Peptides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2">
            <a:extLst>
              <a:ext uri="{FF2B5EF4-FFF2-40B4-BE49-F238E27FC236}">
                <a16:creationId xmlns:a16="http://schemas.microsoft.com/office/drawing/2014/main" id="{871468B4-E3AD-C0EB-B324-B1D516E295D8}"/>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Reversal potential of the end plate current changes when ion gradients change</a:t>
            </a:r>
          </a:p>
        </p:txBody>
      </p:sp>
      <p:pic>
        <p:nvPicPr>
          <p:cNvPr id="53250" name="Picture 3" descr="Neuroscience6e-Fig-05-17-0.jpg">
            <a:extLst>
              <a:ext uri="{FF2B5EF4-FFF2-40B4-BE49-F238E27FC236}">
                <a16:creationId xmlns:a16="http://schemas.microsoft.com/office/drawing/2014/main" id="{97E58F41-83DC-8B1F-BEFF-35CA6133EA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041400"/>
            <a:ext cx="8534400" cy="4760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7" name="Picture 1" descr="Neuroscience6e-Fig-05-20-0.jpg">
            <a:extLst>
              <a:ext uri="{FF2B5EF4-FFF2-40B4-BE49-F238E27FC236}">
                <a16:creationId xmlns:a16="http://schemas.microsoft.com/office/drawing/2014/main" id="{0B49EA00-4897-A93B-1608-B820C31858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0725" y="455613"/>
            <a:ext cx="51625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298" name="Title 2">
            <a:extLst>
              <a:ext uri="{FF2B5EF4-FFF2-40B4-BE49-F238E27FC236}">
                <a16:creationId xmlns:a16="http://schemas.microsoft.com/office/drawing/2014/main" id="{E40BB6C7-7BCD-F0DA-83C3-C1B6E202AB55}"/>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Summation of postsynaptic potentials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1">
            <a:extLst>
              <a:ext uri="{FF2B5EF4-FFF2-40B4-BE49-F238E27FC236}">
                <a16:creationId xmlns:a16="http://schemas.microsoft.com/office/drawing/2014/main" id="{096CB9EA-E580-1C15-F846-ECA4F7A20D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9638" y="457200"/>
            <a:ext cx="4784725" cy="632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4" name="Title 2">
            <a:extLst>
              <a:ext uri="{FF2B5EF4-FFF2-40B4-BE49-F238E27FC236}">
                <a16:creationId xmlns:a16="http://schemas.microsoft.com/office/drawing/2014/main" id="{FF0DA75B-1BE7-5115-1985-340F7806DF6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Examples of small-molecule and peptide neurotransmitters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5" name="Picture 1">
            <a:extLst>
              <a:ext uri="{FF2B5EF4-FFF2-40B4-BE49-F238E27FC236}">
                <a16:creationId xmlns:a16="http://schemas.microsoft.com/office/drawing/2014/main" id="{63392ACB-97EA-BCDD-8536-4A6CA3508D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608013"/>
            <a:ext cx="8534400" cy="6022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7586" name="Title 2">
            <a:extLst>
              <a:ext uri="{FF2B5EF4-FFF2-40B4-BE49-F238E27FC236}">
                <a16:creationId xmlns:a16="http://schemas.microsoft.com/office/drawing/2014/main" id="{7A723E79-92F3-D7DB-6B91-7FFE8E4E737D}"/>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Functional Features of the Major Neurotransmitters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1">
            <a:extLst>
              <a:ext uri="{FF2B5EF4-FFF2-40B4-BE49-F238E27FC236}">
                <a16:creationId xmlns:a16="http://schemas.microsoft.com/office/drawing/2014/main" id="{FB3A8D92-60E2-5146-E96B-C07A17B8B2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6775" y="455613"/>
            <a:ext cx="48704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2" name="Title 2">
            <a:extLst>
              <a:ext uri="{FF2B5EF4-FFF2-40B4-BE49-F238E27FC236}">
                <a16:creationId xmlns:a16="http://schemas.microsoft.com/office/drawing/2014/main" id="{C8E290EB-710D-A87C-6921-7B77A49C3CC4}"/>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Acetylcholine metabolism in cholinergic nerve terminals </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icture 1" descr="Neuroscience6e-Fig-05-14-0.jpg">
            <a:extLst>
              <a:ext uri="{FF2B5EF4-FFF2-40B4-BE49-F238E27FC236}">
                <a16:creationId xmlns:a16="http://schemas.microsoft.com/office/drawing/2014/main" id="{297F5ADC-8689-8300-0364-0389976E45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363663"/>
            <a:ext cx="8534400" cy="451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0" name="Title 2">
            <a:extLst>
              <a:ext uri="{FF2B5EF4-FFF2-40B4-BE49-F238E27FC236}">
                <a16:creationId xmlns:a16="http://schemas.microsoft.com/office/drawing/2014/main" id="{F519F301-656B-9B05-CA7F-4A7ADD8B4A9E}"/>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Two different types of neurotransmitter receptors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2">
            <a:extLst>
              <a:ext uri="{FF2B5EF4-FFF2-40B4-BE49-F238E27FC236}">
                <a16:creationId xmlns:a16="http://schemas.microsoft.com/office/drawing/2014/main" id="{B1116929-6301-FD4D-FC61-6820E67ADAFF}"/>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Structure of the nicotinic ACh receptor </a:t>
            </a:r>
          </a:p>
        </p:txBody>
      </p:sp>
      <p:pic>
        <p:nvPicPr>
          <p:cNvPr id="24578" name="Picture 3">
            <a:extLst>
              <a:ext uri="{FF2B5EF4-FFF2-40B4-BE49-F238E27FC236}">
                <a16:creationId xmlns:a16="http://schemas.microsoft.com/office/drawing/2014/main" id="{8D0655B5-0926-EACA-71F2-63A0FE5D2F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455613"/>
            <a:ext cx="4102100" cy="632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861</TotalTime>
  <Words>2573</Words>
  <Application>Microsoft Macintosh PowerPoint</Application>
  <PresentationFormat>On-screen Show (4:3)</PresentationFormat>
  <Paragraphs>70</Paragraphs>
  <Slides>22</Slides>
  <Notes>21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Helvetica</vt:lpstr>
      <vt:lpstr>Times</vt:lpstr>
      <vt:lpstr>Blank Presentation</vt:lpstr>
      <vt:lpstr>PowerPoint Presentation</vt:lpstr>
      <vt:lpstr>Influence of the postsynaptic membrane potential on end plate currents</vt:lpstr>
      <vt:lpstr>Reversal potential of the end plate current changes when ion gradients change</vt:lpstr>
      <vt:lpstr>Summation of postsynaptic potentials</vt:lpstr>
      <vt:lpstr>Examples of small-molecule and peptide neurotransmitters </vt:lpstr>
      <vt:lpstr>Functional Features of the Major Neurotransmitters </vt:lpstr>
      <vt:lpstr>Acetylcholine metabolism in cholinergic nerve terminals </vt:lpstr>
      <vt:lpstr>Two different types of neurotransmitter receptors</vt:lpstr>
      <vt:lpstr>Structure of the nicotinic ACh receptor </vt:lpstr>
      <vt:lpstr>Glutamate synthesis and cycling between neurons and glia </vt:lpstr>
      <vt:lpstr>Postsynaptic responses mediated by ionotropic glutamate receptors </vt:lpstr>
      <vt:lpstr>Structure of the AMPA receptor </vt:lpstr>
      <vt:lpstr>Function and structure of the NMDA receptor </vt:lpstr>
      <vt:lpstr>PowerPoint Presentation</vt:lpstr>
      <vt:lpstr>Synthesis, release, and reuptake of the inhibitory neurotransmitters GABA and glycine </vt:lpstr>
      <vt:lpstr>Ionotropic GABA receptors </vt:lpstr>
      <vt:lpstr>Excitatory Actions of GABA in the Developing Brain </vt:lpstr>
      <vt:lpstr>Gating of glycine receptors </vt:lpstr>
      <vt:lpstr>Reversal potentials and threshold potentials determine postsynaptic excitation and inhibition</vt:lpstr>
      <vt:lpstr>How many neurotransmitters does one neuron receive, and how many can it release?</vt:lpstr>
      <vt:lpstr>Amino acid sequences of neuropeptides</vt:lpstr>
      <vt:lpstr>Endogenous Opioid Peptides </vt:lpstr>
    </vt:vector>
  </TitlesOfParts>
  <Manager>Sumanas, Inc.</Manager>
  <Company>Sinauer Associates, Inc.</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Neuroscience 5e</dc:title>
  <dc:creator>Sinauer Associates, Inc.</dc:creator>
  <cp:lastModifiedBy>Malcolm Angus MacIver</cp:lastModifiedBy>
  <cp:revision>148</cp:revision>
  <cp:lastPrinted>2017-10-06T17:25:15Z</cp:lastPrinted>
  <dcterms:created xsi:type="dcterms:W3CDTF">2002-12-24T01:08:46Z</dcterms:created>
  <dcterms:modified xsi:type="dcterms:W3CDTF">2022-10-14T18:57:13Z</dcterms:modified>
</cp:coreProperties>
</file>